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132"/>
  </p:notesMasterIdLst>
  <p:sldIdLst>
    <p:sldId id="617" r:id="rId4"/>
    <p:sldId id="1153" r:id="rId5"/>
    <p:sldId id="1312" r:id="rId6"/>
    <p:sldId id="1313" r:id="rId7"/>
    <p:sldId id="1314" r:id="rId8"/>
    <p:sldId id="1038" r:id="rId9"/>
    <p:sldId id="1315" r:id="rId10"/>
    <p:sldId id="1316" r:id="rId11"/>
    <p:sldId id="905" r:id="rId12"/>
    <p:sldId id="973" r:id="rId13"/>
    <p:sldId id="902" r:id="rId14"/>
    <p:sldId id="911" r:id="rId15"/>
    <p:sldId id="1306" r:id="rId16"/>
    <p:sldId id="1317" r:id="rId17"/>
    <p:sldId id="1257" r:id="rId18"/>
    <p:sldId id="1258" r:id="rId19"/>
    <p:sldId id="1259" r:id="rId20"/>
    <p:sldId id="1256" r:id="rId21"/>
    <p:sldId id="1307" r:id="rId22"/>
    <p:sldId id="1263" r:id="rId23"/>
    <p:sldId id="1336" r:id="rId24"/>
    <p:sldId id="1337" r:id="rId25"/>
    <p:sldId id="1318" r:id="rId26"/>
    <p:sldId id="1324" r:id="rId27"/>
    <p:sldId id="1339" r:id="rId28"/>
    <p:sldId id="1338" r:id="rId29"/>
    <p:sldId id="1329" r:id="rId30"/>
    <p:sldId id="1265" r:id="rId31"/>
    <p:sldId id="1266" r:id="rId32"/>
    <p:sldId id="1268" r:id="rId33"/>
    <p:sldId id="1185" r:id="rId34"/>
    <p:sldId id="1269" r:id="rId35"/>
    <p:sldId id="1270" r:id="rId36"/>
    <p:sldId id="1271" r:id="rId37"/>
    <p:sldId id="1272" r:id="rId38"/>
    <p:sldId id="1308" r:id="rId39"/>
    <p:sldId id="1186" r:id="rId40"/>
    <p:sldId id="1154" r:id="rId41"/>
    <p:sldId id="1077" r:id="rId42"/>
    <p:sldId id="1195" r:id="rId43"/>
    <p:sldId id="1273" r:id="rId44"/>
    <p:sldId id="1180" r:id="rId45"/>
    <p:sldId id="1197" r:id="rId46"/>
    <p:sldId id="1274" r:id="rId47"/>
    <p:sldId id="1275" r:id="rId48"/>
    <p:sldId id="1323" r:id="rId49"/>
    <p:sldId id="1327" r:id="rId50"/>
    <p:sldId id="1325" r:id="rId51"/>
    <p:sldId id="1326" r:id="rId52"/>
    <p:sldId id="1322" r:id="rId53"/>
    <p:sldId id="1277" r:id="rId54"/>
    <p:sldId id="1283" r:id="rId55"/>
    <p:sldId id="1202" r:id="rId56"/>
    <p:sldId id="1278" r:id="rId57"/>
    <p:sldId id="1279" r:id="rId58"/>
    <p:sldId id="1280" r:id="rId59"/>
    <p:sldId id="1309" r:id="rId60"/>
    <p:sldId id="1203" r:id="rId61"/>
    <p:sldId id="1206" r:id="rId62"/>
    <p:sldId id="1200" r:id="rId63"/>
    <p:sldId id="1201" r:id="rId64"/>
    <p:sldId id="1204" r:id="rId65"/>
    <p:sldId id="1310" r:id="rId66"/>
    <p:sldId id="1282" r:id="rId67"/>
    <p:sldId id="1340" r:id="rId68"/>
    <p:sldId id="1288" r:id="rId69"/>
    <p:sldId id="1284" r:id="rId70"/>
    <p:sldId id="1285" r:id="rId71"/>
    <p:sldId id="1286" r:id="rId72"/>
    <p:sldId id="1320" r:id="rId73"/>
    <p:sldId id="1205" r:id="rId74"/>
    <p:sldId id="1290" r:id="rId75"/>
    <p:sldId id="1291" r:id="rId76"/>
    <p:sldId id="1293" r:id="rId77"/>
    <p:sldId id="1294" r:id="rId78"/>
    <p:sldId id="1292" r:id="rId79"/>
    <p:sldId id="1295" r:id="rId80"/>
    <p:sldId id="1296" r:id="rId81"/>
    <p:sldId id="1330" r:id="rId82"/>
    <p:sldId id="1331" r:id="rId83"/>
    <p:sldId id="1332" r:id="rId84"/>
    <p:sldId id="1333" r:id="rId85"/>
    <p:sldId id="1492" r:id="rId86"/>
    <p:sldId id="1493" r:id="rId87"/>
    <p:sldId id="1494" r:id="rId88"/>
    <p:sldId id="1495" r:id="rId89"/>
    <p:sldId id="1496" r:id="rId90"/>
    <p:sldId id="1334" r:id="rId91"/>
    <p:sldId id="1335" r:id="rId92"/>
    <p:sldId id="1321" r:id="rId93"/>
    <p:sldId id="1298" r:id="rId94"/>
    <p:sldId id="1301" r:id="rId95"/>
    <p:sldId id="1299" r:id="rId96"/>
    <p:sldId id="1353" r:id="rId97"/>
    <p:sldId id="1498" r:id="rId98"/>
    <p:sldId id="1497" r:id="rId99"/>
    <p:sldId id="1354" r:id="rId100"/>
    <p:sldId id="1355" r:id="rId101"/>
    <p:sldId id="1300" r:id="rId102"/>
    <p:sldId id="1302" r:id="rId103"/>
    <p:sldId id="1351" r:id="rId104"/>
    <p:sldId id="1304" r:id="rId105"/>
    <p:sldId id="1303" r:id="rId106"/>
    <p:sldId id="1116" r:id="rId107"/>
    <p:sldId id="1117" r:id="rId108"/>
    <p:sldId id="1118" r:id="rId109"/>
    <p:sldId id="1341" r:id="rId110"/>
    <p:sldId id="1342" r:id="rId111"/>
    <p:sldId id="1043" r:id="rId112"/>
    <p:sldId id="1346" r:id="rId113"/>
    <p:sldId id="1347" r:id="rId114"/>
    <p:sldId id="1044" r:id="rId115"/>
    <p:sldId id="1348" r:id="rId116"/>
    <p:sldId id="1349" r:id="rId117"/>
    <p:sldId id="1042" r:id="rId118"/>
    <p:sldId id="1046" r:id="rId119"/>
    <p:sldId id="1047" r:id="rId120"/>
    <p:sldId id="1344" r:id="rId121"/>
    <p:sldId id="1343" r:id="rId122"/>
    <p:sldId id="1345" r:id="rId123"/>
    <p:sldId id="1504" r:id="rId124"/>
    <p:sldId id="1505" r:id="rId125"/>
    <p:sldId id="1503" r:id="rId126"/>
    <p:sldId id="1500" r:id="rId127"/>
    <p:sldId id="1501" r:id="rId128"/>
    <p:sldId id="1502" r:id="rId129"/>
    <p:sldId id="1350" r:id="rId130"/>
    <p:sldId id="1506"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江" initials="张" lastIdx="1" clrIdx="0">
    <p:extLst>
      <p:ext uri="{19B8F6BF-5375-455C-9EA6-DF929625EA0E}">
        <p15:presenceInfo xmlns:p15="http://schemas.microsoft.com/office/powerpoint/2012/main" userId="f83a269fd8b6ef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626"/>
    <a:srgbClr val="FF7200"/>
    <a:srgbClr val="EC8922"/>
    <a:srgbClr val="D24726"/>
    <a:srgbClr val="FF9394"/>
    <a:srgbClr val="C9751D"/>
    <a:srgbClr val="0432FF"/>
    <a:srgbClr val="00FA09"/>
    <a:srgbClr val="FF40FF"/>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4" autoAdjust="0"/>
    <p:restoredTop sz="86535" autoAdjust="0"/>
  </p:normalViewPr>
  <p:slideViewPr>
    <p:cSldViewPr snapToGrid="0">
      <p:cViewPr varScale="1">
        <p:scale>
          <a:sx n="94" d="100"/>
          <a:sy n="94" d="100"/>
        </p:scale>
        <p:origin x="1120" y="184"/>
      </p:cViewPr>
      <p:guideLst/>
    </p:cSldViewPr>
  </p:slideViewPr>
  <p:outlineViewPr>
    <p:cViewPr>
      <p:scale>
        <a:sx n="33" d="100"/>
        <a:sy n="33" d="100"/>
      </p:scale>
      <p:origin x="0" y="-104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2025/2/24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2198630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100</a:t>
            </a:fld>
            <a:endParaRPr kumimoji="1" lang="zh-CN" altLang="en-US"/>
          </a:p>
        </p:txBody>
      </p:sp>
    </p:spTree>
    <p:extLst>
      <p:ext uri="{BB962C8B-B14F-4D97-AF65-F5344CB8AC3E}">
        <p14:creationId xmlns:p14="http://schemas.microsoft.com/office/powerpoint/2010/main" val="33095567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102</a:t>
            </a:fld>
            <a:endParaRPr kumimoji="1" lang="zh-CN" altLang="en-US"/>
          </a:p>
        </p:txBody>
      </p:sp>
    </p:spTree>
    <p:extLst>
      <p:ext uri="{BB962C8B-B14F-4D97-AF65-F5344CB8AC3E}">
        <p14:creationId xmlns:p14="http://schemas.microsoft.com/office/powerpoint/2010/main" val="23361119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103</a:t>
            </a:fld>
            <a:endParaRPr kumimoji="1" lang="zh-CN" altLang="en-US"/>
          </a:p>
        </p:txBody>
      </p:sp>
    </p:spTree>
    <p:extLst>
      <p:ext uri="{BB962C8B-B14F-4D97-AF65-F5344CB8AC3E}">
        <p14:creationId xmlns:p14="http://schemas.microsoft.com/office/powerpoint/2010/main" val="26031890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104</a:t>
            </a:fld>
            <a:endParaRPr kumimoji="1" lang="zh-CN" altLang="en-US"/>
          </a:p>
        </p:txBody>
      </p:sp>
    </p:spTree>
    <p:extLst>
      <p:ext uri="{BB962C8B-B14F-4D97-AF65-F5344CB8AC3E}">
        <p14:creationId xmlns:p14="http://schemas.microsoft.com/office/powerpoint/2010/main" val="31307067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105</a:t>
            </a:fld>
            <a:endParaRPr kumimoji="1" lang="zh-CN" altLang="en-US"/>
          </a:p>
        </p:txBody>
      </p:sp>
    </p:spTree>
    <p:extLst>
      <p:ext uri="{BB962C8B-B14F-4D97-AF65-F5344CB8AC3E}">
        <p14:creationId xmlns:p14="http://schemas.microsoft.com/office/powerpoint/2010/main" val="12589207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106</a:t>
            </a:fld>
            <a:endParaRPr kumimoji="1" lang="zh-CN" altLang="en-US"/>
          </a:p>
        </p:txBody>
      </p:sp>
    </p:spTree>
    <p:extLst>
      <p:ext uri="{BB962C8B-B14F-4D97-AF65-F5344CB8AC3E}">
        <p14:creationId xmlns:p14="http://schemas.microsoft.com/office/powerpoint/2010/main" val="21784129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107</a:t>
            </a:fld>
            <a:endParaRPr kumimoji="1" lang="zh-CN" altLang="en-US"/>
          </a:p>
        </p:txBody>
      </p:sp>
    </p:spTree>
    <p:extLst>
      <p:ext uri="{BB962C8B-B14F-4D97-AF65-F5344CB8AC3E}">
        <p14:creationId xmlns:p14="http://schemas.microsoft.com/office/powerpoint/2010/main" val="22219987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108</a:t>
            </a:fld>
            <a:endParaRPr kumimoji="1" lang="zh-CN" altLang="en-US"/>
          </a:p>
        </p:txBody>
      </p:sp>
    </p:spTree>
    <p:extLst>
      <p:ext uri="{BB962C8B-B14F-4D97-AF65-F5344CB8AC3E}">
        <p14:creationId xmlns:p14="http://schemas.microsoft.com/office/powerpoint/2010/main" val="29248077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109</a:t>
            </a:fld>
            <a:endParaRPr kumimoji="1" lang="zh-CN" altLang="en-US"/>
          </a:p>
        </p:txBody>
      </p:sp>
    </p:spTree>
    <p:extLst>
      <p:ext uri="{BB962C8B-B14F-4D97-AF65-F5344CB8AC3E}">
        <p14:creationId xmlns:p14="http://schemas.microsoft.com/office/powerpoint/2010/main" val="17852827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110</a:t>
            </a:fld>
            <a:endParaRPr kumimoji="1" lang="zh-CN" altLang="en-US"/>
          </a:p>
        </p:txBody>
      </p:sp>
    </p:spTree>
    <p:extLst>
      <p:ext uri="{BB962C8B-B14F-4D97-AF65-F5344CB8AC3E}">
        <p14:creationId xmlns:p14="http://schemas.microsoft.com/office/powerpoint/2010/main" val="3427039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a:t>
            </a:fld>
            <a:endParaRPr kumimoji="1" lang="zh-CN" altLang="en-US"/>
          </a:p>
        </p:txBody>
      </p:sp>
    </p:spTree>
    <p:extLst>
      <p:ext uri="{BB962C8B-B14F-4D97-AF65-F5344CB8AC3E}">
        <p14:creationId xmlns:p14="http://schemas.microsoft.com/office/powerpoint/2010/main" val="14971303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111</a:t>
            </a:fld>
            <a:endParaRPr kumimoji="1" lang="zh-CN" altLang="en-US"/>
          </a:p>
        </p:txBody>
      </p:sp>
    </p:spTree>
    <p:extLst>
      <p:ext uri="{BB962C8B-B14F-4D97-AF65-F5344CB8AC3E}">
        <p14:creationId xmlns:p14="http://schemas.microsoft.com/office/powerpoint/2010/main" val="23303092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112</a:t>
            </a:fld>
            <a:endParaRPr kumimoji="1" lang="zh-CN" altLang="en-US"/>
          </a:p>
        </p:txBody>
      </p:sp>
    </p:spTree>
    <p:extLst>
      <p:ext uri="{BB962C8B-B14F-4D97-AF65-F5344CB8AC3E}">
        <p14:creationId xmlns:p14="http://schemas.microsoft.com/office/powerpoint/2010/main" val="30070975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L~Cm</a:t>
            </a:r>
            <a:r>
              <a:rPr lang="en-US" altLang="zh-CN" dirty="0"/>
              <a:t>^(-0.05),</a:t>
            </a:r>
            <a:r>
              <a:rPr lang="zh-CN" altLang="en-US" dirty="0"/>
              <a:t> </a:t>
            </a:r>
            <a:r>
              <a:rPr lang="en-US" altLang="zh-CN" dirty="0" err="1"/>
              <a:t>Bc</a:t>
            </a:r>
            <a:r>
              <a:rPr lang="en-US" altLang="zh-CN" dirty="0"/>
              <a:t>=L^(-1/0.21)</a:t>
            </a:r>
          </a:p>
          <a:p>
            <a:r>
              <a:rPr lang="en-US" altLang="zh-CN" dirty="0">
                <a:sym typeface="Wingdings" pitchFamily="2" charset="2"/>
              </a:rPr>
              <a:t></a:t>
            </a:r>
            <a:r>
              <a:rPr lang="en-US" altLang="zh-CN" dirty="0"/>
              <a:t>Sm~Cm^0.03</a:t>
            </a:r>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113</a:t>
            </a:fld>
            <a:endParaRPr kumimoji="1" lang="zh-CN" altLang="en-US"/>
          </a:p>
        </p:txBody>
      </p:sp>
    </p:spTree>
    <p:extLst>
      <p:ext uri="{BB962C8B-B14F-4D97-AF65-F5344CB8AC3E}">
        <p14:creationId xmlns:p14="http://schemas.microsoft.com/office/powerpoint/2010/main" val="3891704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114</a:t>
            </a:fld>
            <a:endParaRPr kumimoji="1" lang="zh-CN" altLang="en-US"/>
          </a:p>
        </p:txBody>
      </p:sp>
    </p:spTree>
    <p:extLst>
      <p:ext uri="{BB962C8B-B14F-4D97-AF65-F5344CB8AC3E}">
        <p14:creationId xmlns:p14="http://schemas.microsoft.com/office/powerpoint/2010/main" val="22037169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115</a:t>
            </a:fld>
            <a:endParaRPr kumimoji="1" lang="zh-CN" altLang="en-US"/>
          </a:p>
        </p:txBody>
      </p:sp>
    </p:spTree>
    <p:extLst>
      <p:ext uri="{BB962C8B-B14F-4D97-AF65-F5344CB8AC3E}">
        <p14:creationId xmlns:p14="http://schemas.microsoft.com/office/powerpoint/2010/main" val="25786862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116</a:t>
            </a:fld>
            <a:endParaRPr kumimoji="1" lang="zh-CN" altLang="en-US"/>
          </a:p>
        </p:txBody>
      </p:sp>
    </p:spTree>
    <p:extLst>
      <p:ext uri="{BB962C8B-B14F-4D97-AF65-F5344CB8AC3E}">
        <p14:creationId xmlns:p14="http://schemas.microsoft.com/office/powerpoint/2010/main" val="16340282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117</a:t>
            </a:fld>
            <a:endParaRPr kumimoji="1" lang="zh-CN" altLang="en-US"/>
          </a:p>
        </p:txBody>
      </p:sp>
    </p:spTree>
    <p:extLst>
      <p:ext uri="{BB962C8B-B14F-4D97-AF65-F5344CB8AC3E}">
        <p14:creationId xmlns:p14="http://schemas.microsoft.com/office/powerpoint/2010/main" val="33258698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118</a:t>
            </a:fld>
            <a:endParaRPr kumimoji="1" lang="zh-CN" altLang="en-US"/>
          </a:p>
        </p:txBody>
      </p:sp>
    </p:spTree>
    <p:extLst>
      <p:ext uri="{BB962C8B-B14F-4D97-AF65-F5344CB8AC3E}">
        <p14:creationId xmlns:p14="http://schemas.microsoft.com/office/powerpoint/2010/main" val="187987171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119</a:t>
            </a:fld>
            <a:endParaRPr kumimoji="1" lang="zh-CN" altLang="en-US"/>
          </a:p>
        </p:txBody>
      </p:sp>
    </p:spTree>
    <p:extLst>
      <p:ext uri="{BB962C8B-B14F-4D97-AF65-F5344CB8AC3E}">
        <p14:creationId xmlns:p14="http://schemas.microsoft.com/office/powerpoint/2010/main" val="165858131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120</a:t>
            </a:fld>
            <a:endParaRPr kumimoji="1" lang="zh-CN" altLang="en-US"/>
          </a:p>
        </p:txBody>
      </p:sp>
    </p:spTree>
    <p:extLst>
      <p:ext uri="{BB962C8B-B14F-4D97-AF65-F5344CB8AC3E}">
        <p14:creationId xmlns:p14="http://schemas.microsoft.com/office/powerpoint/2010/main" val="3417968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13452259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121</a:t>
            </a:fld>
            <a:endParaRPr kumimoji="1" lang="zh-CN" altLang="en-US"/>
          </a:p>
        </p:txBody>
      </p:sp>
    </p:spTree>
    <p:extLst>
      <p:ext uri="{BB962C8B-B14F-4D97-AF65-F5344CB8AC3E}">
        <p14:creationId xmlns:p14="http://schemas.microsoft.com/office/powerpoint/2010/main" val="21576320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122</a:t>
            </a:fld>
            <a:endParaRPr kumimoji="1" lang="zh-CN" altLang="en-US"/>
          </a:p>
        </p:txBody>
      </p:sp>
    </p:spTree>
    <p:extLst>
      <p:ext uri="{BB962C8B-B14F-4D97-AF65-F5344CB8AC3E}">
        <p14:creationId xmlns:p14="http://schemas.microsoft.com/office/powerpoint/2010/main" val="669277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123</a:t>
            </a:fld>
            <a:endParaRPr kumimoji="1" lang="zh-CN" altLang="en-US"/>
          </a:p>
        </p:txBody>
      </p:sp>
    </p:spTree>
    <p:extLst>
      <p:ext uri="{BB962C8B-B14F-4D97-AF65-F5344CB8AC3E}">
        <p14:creationId xmlns:p14="http://schemas.microsoft.com/office/powerpoint/2010/main" val="35761364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124</a:t>
            </a:fld>
            <a:endParaRPr kumimoji="1" lang="zh-CN" altLang="en-US"/>
          </a:p>
        </p:txBody>
      </p:sp>
    </p:spTree>
    <p:extLst>
      <p:ext uri="{BB962C8B-B14F-4D97-AF65-F5344CB8AC3E}">
        <p14:creationId xmlns:p14="http://schemas.microsoft.com/office/powerpoint/2010/main" val="28770534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125</a:t>
            </a:fld>
            <a:endParaRPr kumimoji="1" lang="zh-CN" altLang="en-US"/>
          </a:p>
        </p:txBody>
      </p:sp>
    </p:spTree>
    <p:extLst>
      <p:ext uri="{BB962C8B-B14F-4D97-AF65-F5344CB8AC3E}">
        <p14:creationId xmlns:p14="http://schemas.microsoft.com/office/powerpoint/2010/main" val="13804310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126</a:t>
            </a:fld>
            <a:endParaRPr kumimoji="1" lang="zh-CN" altLang="en-US"/>
          </a:p>
        </p:txBody>
      </p:sp>
    </p:spTree>
    <p:extLst>
      <p:ext uri="{BB962C8B-B14F-4D97-AF65-F5344CB8AC3E}">
        <p14:creationId xmlns:p14="http://schemas.microsoft.com/office/powerpoint/2010/main" val="13606262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127</a:t>
            </a:fld>
            <a:endParaRPr kumimoji="1" lang="zh-CN" altLang="en-US"/>
          </a:p>
        </p:txBody>
      </p:sp>
    </p:spTree>
    <p:extLst>
      <p:ext uri="{BB962C8B-B14F-4D97-AF65-F5344CB8AC3E}">
        <p14:creationId xmlns:p14="http://schemas.microsoft.com/office/powerpoint/2010/main" val="1507290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FF026-1A91-6670-2D41-8E27FBC4A9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7DB4D4-EDCD-46DB-8219-4375647EF4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8260C6-033E-5995-1EEE-6C4E542B528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84DAE3B-EA1C-0897-09BD-6E99A961E702}"/>
              </a:ext>
            </a:extLst>
          </p:cNvPr>
          <p:cNvSpPr>
            <a:spLocks noGrp="1"/>
          </p:cNvSpPr>
          <p:nvPr>
            <p:ph type="sldNum" sz="quarter" idx="10"/>
          </p:nvPr>
        </p:nvSpPr>
        <p:spPr/>
        <p:txBody>
          <a:bodyPr/>
          <a:lstStyle/>
          <a:p>
            <a:fld id="{76ADF059-263D-6141-9116-234C5C7E79CB}" type="slidenum">
              <a:rPr kumimoji="1" lang="zh-CN" altLang="en-US" smtClean="0"/>
              <a:t>128</a:t>
            </a:fld>
            <a:endParaRPr kumimoji="1" lang="zh-CN" altLang="en-US"/>
          </a:p>
        </p:txBody>
      </p:sp>
    </p:spTree>
    <p:extLst>
      <p:ext uri="{BB962C8B-B14F-4D97-AF65-F5344CB8AC3E}">
        <p14:creationId xmlns:p14="http://schemas.microsoft.com/office/powerpoint/2010/main" val="78841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455450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14</a:t>
            </a:fld>
            <a:endParaRPr kumimoji="1" lang="zh-CN" altLang="en-US"/>
          </a:p>
        </p:txBody>
      </p:sp>
    </p:spTree>
    <p:extLst>
      <p:ext uri="{BB962C8B-B14F-4D97-AF65-F5344CB8AC3E}">
        <p14:creationId xmlns:p14="http://schemas.microsoft.com/office/powerpoint/2010/main" val="1420409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15</a:t>
            </a:fld>
            <a:endParaRPr kumimoji="1" lang="zh-CN" altLang="en-US"/>
          </a:p>
        </p:txBody>
      </p:sp>
    </p:spTree>
    <p:extLst>
      <p:ext uri="{BB962C8B-B14F-4D97-AF65-F5344CB8AC3E}">
        <p14:creationId xmlns:p14="http://schemas.microsoft.com/office/powerpoint/2010/main" val="1600905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16</a:t>
            </a:fld>
            <a:endParaRPr kumimoji="1" lang="zh-CN" altLang="en-US"/>
          </a:p>
        </p:txBody>
      </p:sp>
    </p:spTree>
    <p:extLst>
      <p:ext uri="{BB962C8B-B14F-4D97-AF65-F5344CB8AC3E}">
        <p14:creationId xmlns:p14="http://schemas.microsoft.com/office/powerpoint/2010/main" val="2674540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17</a:t>
            </a:fld>
            <a:endParaRPr kumimoji="1" lang="zh-CN" altLang="en-US"/>
          </a:p>
        </p:txBody>
      </p:sp>
    </p:spTree>
    <p:extLst>
      <p:ext uri="{BB962C8B-B14F-4D97-AF65-F5344CB8AC3E}">
        <p14:creationId xmlns:p14="http://schemas.microsoft.com/office/powerpoint/2010/main" val="1333104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2850029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315576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1168317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1611019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458706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3500367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2553382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1888578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267534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3858306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511383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3388295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29</a:t>
            </a:fld>
            <a:endParaRPr kumimoji="1" lang="zh-CN" altLang="en-US"/>
          </a:p>
        </p:txBody>
      </p:sp>
    </p:spTree>
    <p:extLst>
      <p:ext uri="{BB962C8B-B14F-4D97-AF65-F5344CB8AC3E}">
        <p14:creationId xmlns:p14="http://schemas.microsoft.com/office/powerpoint/2010/main" val="143945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2783319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30</a:t>
            </a:fld>
            <a:endParaRPr kumimoji="1" lang="zh-CN" altLang="en-US"/>
          </a:p>
        </p:txBody>
      </p:sp>
    </p:spTree>
    <p:extLst>
      <p:ext uri="{BB962C8B-B14F-4D97-AF65-F5344CB8AC3E}">
        <p14:creationId xmlns:p14="http://schemas.microsoft.com/office/powerpoint/2010/main" val="3151143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31</a:t>
            </a:fld>
            <a:endParaRPr kumimoji="1" lang="zh-CN" altLang="en-US"/>
          </a:p>
        </p:txBody>
      </p:sp>
    </p:spTree>
    <p:extLst>
      <p:ext uri="{BB962C8B-B14F-4D97-AF65-F5344CB8AC3E}">
        <p14:creationId xmlns:p14="http://schemas.microsoft.com/office/powerpoint/2010/main" val="1379362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32</a:t>
            </a:fld>
            <a:endParaRPr kumimoji="1" lang="zh-CN" altLang="en-US"/>
          </a:p>
        </p:txBody>
      </p:sp>
    </p:spTree>
    <p:extLst>
      <p:ext uri="{BB962C8B-B14F-4D97-AF65-F5344CB8AC3E}">
        <p14:creationId xmlns:p14="http://schemas.microsoft.com/office/powerpoint/2010/main" val="651466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33</a:t>
            </a:fld>
            <a:endParaRPr kumimoji="1" lang="zh-CN" altLang="en-US"/>
          </a:p>
        </p:txBody>
      </p:sp>
    </p:spTree>
    <p:extLst>
      <p:ext uri="{BB962C8B-B14F-4D97-AF65-F5344CB8AC3E}">
        <p14:creationId xmlns:p14="http://schemas.microsoft.com/office/powerpoint/2010/main" val="3538962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825860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589284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514974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3502385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1513558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403628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3063924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3143995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3175979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29324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4193291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44</a:t>
            </a:fld>
            <a:endParaRPr kumimoji="1" lang="zh-CN" altLang="en-US"/>
          </a:p>
        </p:txBody>
      </p:sp>
    </p:spTree>
    <p:extLst>
      <p:ext uri="{BB962C8B-B14F-4D97-AF65-F5344CB8AC3E}">
        <p14:creationId xmlns:p14="http://schemas.microsoft.com/office/powerpoint/2010/main" val="2500661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3564782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2431529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2115053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416862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912326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1451407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1518731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357015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2781502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3605152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2555856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2005178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22069866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20965328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58</a:t>
            </a:fld>
            <a:endParaRPr kumimoji="1" lang="zh-CN" altLang="en-US"/>
          </a:p>
        </p:txBody>
      </p:sp>
    </p:spTree>
    <p:extLst>
      <p:ext uri="{BB962C8B-B14F-4D97-AF65-F5344CB8AC3E}">
        <p14:creationId xmlns:p14="http://schemas.microsoft.com/office/powerpoint/2010/main" val="29611343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59</a:t>
            </a:fld>
            <a:endParaRPr kumimoji="1" lang="zh-CN" altLang="en-US"/>
          </a:p>
        </p:txBody>
      </p:sp>
    </p:spTree>
    <p:extLst>
      <p:ext uri="{BB962C8B-B14F-4D97-AF65-F5344CB8AC3E}">
        <p14:creationId xmlns:p14="http://schemas.microsoft.com/office/powerpoint/2010/main" val="41073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20370811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60</a:t>
            </a:fld>
            <a:endParaRPr kumimoji="1" lang="zh-CN" altLang="en-US"/>
          </a:p>
        </p:txBody>
      </p:sp>
    </p:spTree>
    <p:extLst>
      <p:ext uri="{BB962C8B-B14F-4D97-AF65-F5344CB8AC3E}">
        <p14:creationId xmlns:p14="http://schemas.microsoft.com/office/powerpoint/2010/main" val="39619989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61</a:t>
            </a:fld>
            <a:endParaRPr kumimoji="1" lang="zh-CN" altLang="en-US"/>
          </a:p>
        </p:txBody>
      </p:sp>
    </p:spTree>
    <p:extLst>
      <p:ext uri="{BB962C8B-B14F-4D97-AF65-F5344CB8AC3E}">
        <p14:creationId xmlns:p14="http://schemas.microsoft.com/office/powerpoint/2010/main" val="343041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62</a:t>
            </a:fld>
            <a:endParaRPr kumimoji="1" lang="zh-CN" altLang="en-US"/>
          </a:p>
        </p:txBody>
      </p:sp>
    </p:spTree>
    <p:extLst>
      <p:ext uri="{BB962C8B-B14F-4D97-AF65-F5344CB8AC3E}">
        <p14:creationId xmlns:p14="http://schemas.microsoft.com/office/powerpoint/2010/main" val="3013687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63</a:t>
            </a:fld>
            <a:endParaRPr kumimoji="1" lang="zh-CN" altLang="en-US"/>
          </a:p>
        </p:txBody>
      </p:sp>
    </p:spTree>
    <p:extLst>
      <p:ext uri="{BB962C8B-B14F-4D97-AF65-F5344CB8AC3E}">
        <p14:creationId xmlns:p14="http://schemas.microsoft.com/office/powerpoint/2010/main" val="2377648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64</a:t>
            </a:fld>
            <a:endParaRPr kumimoji="1" lang="zh-CN" altLang="en-US"/>
          </a:p>
        </p:txBody>
      </p:sp>
    </p:spTree>
    <p:extLst>
      <p:ext uri="{BB962C8B-B14F-4D97-AF65-F5344CB8AC3E}">
        <p14:creationId xmlns:p14="http://schemas.microsoft.com/office/powerpoint/2010/main" val="3894569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65</a:t>
            </a:fld>
            <a:endParaRPr kumimoji="1" lang="zh-CN" altLang="en-US"/>
          </a:p>
        </p:txBody>
      </p:sp>
    </p:spTree>
    <p:extLst>
      <p:ext uri="{BB962C8B-B14F-4D97-AF65-F5344CB8AC3E}">
        <p14:creationId xmlns:p14="http://schemas.microsoft.com/office/powerpoint/2010/main" val="1275130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66</a:t>
            </a:fld>
            <a:endParaRPr kumimoji="1" lang="zh-CN" altLang="en-US"/>
          </a:p>
        </p:txBody>
      </p:sp>
    </p:spTree>
    <p:extLst>
      <p:ext uri="{BB962C8B-B14F-4D97-AF65-F5344CB8AC3E}">
        <p14:creationId xmlns:p14="http://schemas.microsoft.com/office/powerpoint/2010/main" val="4062215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67</a:t>
            </a:fld>
            <a:endParaRPr kumimoji="1" lang="zh-CN" altLang="en-US"/>
          </a:p>
        </p:txBody>
      </p:sp>
    </p:spTree>
    <p:extLst>
      <p:ext uri="{BB962C8B-B14F-4D97-AF65-F5344CB8AC3E}">
        <p14:creationId xmlns:p14="http://schemas.microsoft.com/office/powerpoint/2010/main" val="34602078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68</a:t>
            </a:fld>
            <a:endParaRPr kumimoji="1" lang="zh-CN" altLang="en-US"/>
          </a:p>
        </p:txBody>
      </p:sp>
    </p:spTree>
    <p:extLst>
      <p:ext uri="{BB962C8B-B14F-4D97-AF65-F5344CB8AC3E}">
        <p14:creationId xmlns:p14="http://schemas.microsoft.com/office/powerpoint/2010/main" val="3219693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Result of </a:t>
            </a:r>
            <a:r>
              <a:rPr lang="en" altLang="zh-CN" dirty="0" err="1"/>
              <a:t>AgentNet</a:t>
            </a:r>
            <a:r>
              <a:rPr lang="en" altLang="zh-CN" dirty="0"/>
              <a:t> for cellular automata. (A) Attention weight transition of a single target cell throughout the training. In the initial stage, the model has no information about interaction range and assigns nearly similar values to all of the cells in the system. Attention gets narrowed down to a smaller region as training advances, and finally concentrates into eight surrounding cells, which is the theoretical interaction range. (B), (C) </a:t>
            </a:r>
            <a:r>
              <a:rPr lang="en" altLang="zh-CN" dirty="0" err="1"/>
              <a:t>AgentNet</a:t>
            </a:r>
            <a:r>
              <a:rPr lang="en" altLang="zh-CN" dirty="0"/>
              <a:t> predictions with respect to given alive and dead microstates, respectively. The total number of alive cells in the neighborhood is denoted by s, which is the sole parameter of the CA decision rule.</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69</a:t>
            </a:fld>
            <a:endParaRPr kumimoji="1" lang="zh-CN" altLang="en-US"/>
          </a:p>
        </p:txBody>
      </p:sp>
    </p:spTree>
    <p:extLst>
      <p:ext uri="{BB962C8B-B14F-4D97-AF65-F5344CB8AC3E}">
        <p14:creationId xmlns:p14="http://schemas.microsoft.com/office/powerpoint/2010/main" val="248216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9957061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70</a:t>
            </a:fld>
            <a:endParaRPr kumimoji="1" lang="zh-CN" altLang="en-US"/>
          </a:p>
        </p:txBody>
      </p:sp>
    </p:spTree>
    <p:extLst>
      <p:ext uri="{BB962C8B-B14F-4D97-AF65-F5344CB8AC3E}">
        <p14:creationId xmlns:p14="http://schemas.microsoft.com/office/powerpoint/2010/main" val="36734015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71</a:t>
            </a:fld>
            <a:endParaRPr kumimoji="1" lang="zh-CN" altLang="en-US"/>
          </a:p>
        </p:txBody>
      </p:sp>
    </p:spTree>
    <p:extLst>
      <p:ext uri="{BB962C8B-B14F-4D97-AF65-F5344CB8AC3E}">
        <p14:creationId xmlns:p14="http://schemas.microsoft.com/office/powerpoint/2010/main" val="4033187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72</a:t>
            </a:fld>
            <a:endParaRPr kumimoji="1" lang="zh-CN" altLang="en-US"/>
          </a:p>
        </p:txBody>
      </p:sp>
    </p:spTree>
    <p:extLst>
      <p:ext uri="{BB962C8B-B14F-4D97-AF65-F5344CB8AC3E}">
        <p14:creationId xmlns:p14="http://schemas.microsoft.com/office/powerpoint/2010/main" val="183792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73</a:t>
            </a:fld>
            <a:endParaRPr kumimoji="1" lang="zh-CN" altLang="en-US"/>
          </a:p>
        </p:txBody>
      </p:sp>
    </p:spTree>
    <p:extLst>
      <p:ext uri="{BB962C8B-B14F-4D97-AF65-F5344CB8AC3E}">
        <p14:creationId xmlns:p14="http://schemas.microsoft.com/office/powerpoint/2010/main" val="10631071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74</a:t>
            </a:fld>
            <a:endParaRPr kumimoji="1" lang="zh-CN" altLang="en-US"/>
          </a:p>
        </p:txBody>
      </p:sp>
    </p:spTree>
    <p:extLst>
      <p:ext uri="{BB962C8B-B14F-4D97-AF65-F5344CB8AC3E}">
        <p14:creationId xmlns:p14="http://schemas.microsoft.com/office/powerpoint/2010/main" val="1517152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75</a:t>
            </a:fld>
            <a:endParaRPr kumimoji="1" lang="zh-CN" altLang="en-US"/>
          </a:p>
        </p:txBody>
      </p:sp>
    </p:spTree>
    <p:extLst>
      <p:ext uri="{BB962C8B-B14F-4D97-AF65-F5344CB8AC3E}">
        <p14:creationId xmlns:p14="http://schemas.microsoft.com/office/powerpoint/2010/main" val="8278731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76</a:t>
            </a:fld>
            <a:endParaRPr kumimoji="1" lang="zh-CN" altLang="en-US"/>
          </a:p>
        </p:txBody>
      </p:sp>
    </p:spTree>
    <p:extLst>
      <p:ext uri="{BB962C8B-B14F-4D97-AF65-F5344CB8AC3E}">
        <p14:creationId xmlns:p14="http://schemas.microsoft.com/office/powerpoint/2010/main" val="19636477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77</a:t>
            </a:fld>
            <a:endParaRPr kumimoji="1" lang="zh-CN" altLang="en-US"/>
          </a:p>
        </p:txBody>
      </p:sp>
    </p:spTree>
    <p:extLst>
      <p:ext uri="{BB962C8B-B14F-4D97-AF65-F5344CB8AC3E}">
        <p14:creationId xmlns:p14="http://schemas.microsoft.com/office/powerpoint/2010/main" val="17114615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78</a:t>
            </a:fld>
            <a:endParaRPr kumimoji="1" lang="zh-CN" altLang="en-US"/>
          </a:p>
        </p:txBody>
      </p:sp>
    </p:spTree>
    <p:extLst>
      <p:ext uri="{BB962C8B-B14F-4D97-AF65-F5344CB8AC3E}">
        <p14:creationId xmlns:p14="http://schemas.microsoft.com/office/powerpoint/2010/main" val="18629252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79</a:t>
            </a:fld>
            <a:endParaRPr kumimoji="1" lang="zh-CN" altLang="en-US"/>
          </a:p>
        </p:txBody>
      </p:sp>
    </p:spTree>
    <p:extLst>
      <p:ext uri="{BB962C8B-B14F-4D97-AF65-F5344CB8AC3E}">
        <p14:creationId xmlns:p14="http://schemas.microsoft.com/office/powerpoint/2010/main" val="164777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23611388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80</a:t>
            </a:fld>
            <a:endParaRPr kumimoji="1" lang="zh-CN" altLang="en-US"/>
          </a:p>
        </p:txBody>
      </p:sp>
    </p:spTree>
    <p:extLst>
      <p:ext uri="{BB962C8B-B14F-4D97-AF65-F5344CB8AC3E}">
        <p14:creationId xmlns:p14="http://schemas.microsoft.com/office/powerpoint/2010/main" val="30744727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81</a:t>
            </a:fld>
            <a:endParaRPr kumimoji="1" lang="zh-CN" altLang="en-US"/>
          </a:p>
        </p:txBody>
      </p:sp>
    </p:spTree>
    <p:extLst>
      <p:ext uri="{BB962C8B-B14F-4D97-AF65-F5344CB8AC3E}">
        <p14:creationId xmlns:p14="http://schemas.microsoft.com/office/powerpoint/2010/main" val="3585311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82</a:t>
            </a:fld>
            <a:endParaRPr kumimoji="1" lang="zh-CN" altLang="en-US"/>
          </a:p>
        </p:txBody>
      </p:sp>
    </p:spTree>
    <p:extLst>
      <p:ext uri="{BB962C8B-B14F-4D97-AF65-F5344CB8AC3E}">
        <p14:creationId xmlns:p14="http://schemas.microsoft.com/office/powerpoint/2010/main" val="29647496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83</a:t>
            </a:fld>
            <a:endParaRPr kumimoji="1" lang="zh-CN" altLang="en-US"/>
          </a:p>
        </p:txBody>
      </p:sp>
    </p:spTree>
    <p:extLst>
      <p:ext uri="{BB962C8B-B14F-4D97-AF65-F5344CB8AC3E}">
        <p14:creationId xmlns:p14="http://schemas.microsoft.com/office/powerpoint/2010/main" val="3116854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84</a:t>
            </a:fld>
            <a:endParaRPr kumimoji="1" lang="zh-CN" altLang="en-US"/>
          </a:p>
        </p:txBody>
      </p:sp>
    </p:spTree>
    <p:extLst>
      <p:ext uri="{BB962C8B-B14F-4D97-AF65-F5344CB8AC3E}">
        <p14:creationId xmlns:p14="http://schemas.microsoft.com/office/powerpoint/2010/main" val="3492031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85</a:t>
            </a:fld>
            <a:endParaRPr kumimoji="1" lang="zh-CN" altLang="en-US"/>
          </a:p>
        </p:txBody>
      </p:sp>
    </p:spTree>
    <p:extLst>
      <p:ext uri="{BB962C8B-B14F-4D97-AF65-F5344CB8AC3E}">
        <p14:creationId xmlns:p14="http://schemas.microsoft.com/office/powerpoint/2010/main" val="13452828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86</a:t>
            </a:fld>
            <a:endParaRPr kumimoji="1" lang="zh-CN" altLang="en-US"/>
          </a:p>
        </p:txBody>
      </p:sp>
    </p:spTree>
    <p:extLst>
      <p:ext uri="{BB962C8B-B14F-4D97-AF65-F5344CB8AC3E}">
        <p14:creationId xmlns:p14="http://schemas.microsoft.com/office/powerpoint/2010/main" val="37108082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87</a:t>
            </a:fld>
            <a:endParaRPr kumimoji="1" lang="zh-CN" altLang="en-US"/>
          </a:p>
        </p:txBody>
      </p:sp>
    </p:spTree>
    <p:extLst>
      <p:ext uri="{BB962C8B-B14F-4D97-AF65-F5344CB8AC3E}">
        <p14:creationId xmlns:p14="http://schemas.microsoft.com/office/powerpoint/2010/main" val="1508687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88</a:t>
            </a:fld>
            <a:endParaRPr kumimoji="1" lang="zh-CN" altLang="en-US"/>
          </a:p>
        </p:txBody>
      </p:sp>
    </p:spTree>
    <p:extLst>
      <p:ext uri="{BB962C8B-B14F-4D97-AF65-F5344CB8AC3E}">
        <p14:creationId xmlns:p14="http://schemas.microsoft.com/office/powerpoint/2010/main" val="38167378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89</a:t>
            </a:fld>
            <a:endParaRPr kumimoji="1" lang="zh-CN" altLang="en-US"/>
          </a:p>
        </p:txBody>
      </p:sp>
    </p:spTree>
    <p:extLst>
      <p:ext uri="{BB962C8B-B14F-4D97-AF65-F5344CB8AC3E}">
        <p14:creationId xmlns:p14="http://schemas.microsoft.com/office/powerpoint/2010/main" val="4264309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7941675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90</a:t>
            </a:fld>
            <a:endParaRPr kumimoji="1" lang="zh-CN" altLang="en-US"/>
          </a:p>
        </p:txBody>
      </p:sp>
    </p:spTree>
    <p:extLst>
      <p:ext uri="{BB962C8B-B14F-4D97-AF65-F5344CB8AC3E}">
        <p14:creationId xmlns:p14="http://schemas.microsoft.com/office/powerpoint/2010/main" val="1540057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91</a:t>
            </a:fld>
            <a:endParaRPr kumimoji="1" lang="zh-CN" altLang="en-US"/>
          </a:p>
        </p:txBody>
      </p:sp>
    </p:spTree>
    <p:extLst>
      <p:ext uri="{BB962C8B-B14F-4D97-AF65-F5344CB8AC3E}">
        <p14:creationId xmlns:p14="http://schemas.microsoft.com/office/powerpoint/2010/main" val="4664928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92</a:t>
            </a:fld>
            <a:endParaRPr kumimoji="1" lang="zh-CN" altLang="en-US"/>
          </a:p>
        </p:txBody>
      </p:sp>
    </p:spTree>
    <p:extLst>
      <p:ext uri="{BB962C8B-B14F-4D97-AF65-F5344CB8AC3E}">
        <p14:creationId xmlns:p14="http://schemas.microsoft.com/office/powerpoint/2010/main" val="42443515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93</a:t>
            </a:fld>
            <a:endParaRPr kumimoji="1" lang="zh-CN" altLang="en-US"/>
          </a:p>
        </p:txBody>
      </p:sp>
    </p:spTree>
    <p:extLst>
      <p:ext uri="{BB962C8B-B14F-4D97-AF65-F5344CB8AC3E}">
        <p14:creationId xmlns:p14="http://schemas.microsoft.com/office/powerpoint/2010/main" val="13316178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94</a:t>
            </a:fld>
            <a:endParaRPr kumimoji="1" lang="zh-CN" altLang="en-US"/>
          </a:p>
        </p:txBody>
      </p:sp>
    </p:spTree>
    <p:extLst>
      <p:ext uri="{BB962C8B-B14F-4D97-AF65-F5344CB8AC3E}">
        <p14:creationId xmlns:p14="http://schemas.microsoft.com/office/powerpoint/2010/main" val="22989757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95</a:t>
            </a:fld>
            <a:endParaRPr kumimoji="1" lang="zh-CN" altLang="en-US"/>
          </a:p>
        </p:txBody>
      </p:sp>
    </p:spTree>
    <p:extLst>
      <p:ext uri="{BB962C8B-B14F-4D97-AF65-F5344CB8AC3E}">
        <p14:creationId xmlns:p14="http://schemas.microsoft.com/office/powerpoint/2010/main" val="9489444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96</a:t>
            </a:fld>
            <a:endParaRPr kumimoji="1" lang="zh-CN" altLang="en-US"/>
          </a:p>
        </p:txBody>
      </p:sp>
    </p:spTree>
    <p:extLst>
      <p:ext uri="{BB962C8B-B14F-4D97-AF65-F5344CB8AC3E}">
        <p14:creationId xmlns:p14="http://schemas.microsoft.com/office/powerpoint/2010/main" val="39607655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97</a:t>
            </a:fld>
            <a:endParaRPr kumimoji="1" lang="zh-CN" altLang="en-US"/>
          </a:p>
        </p:txBody>
      </p:sp>
    </p:spTree>
    <p:extLst>
      <p:ext uri="{BB962C8B-B14F-4D97-AF65-F5344CB8AC3E}">
        <p14:creationId xmlns:p14="http://schemas.microsoft.com/office/powerpoint/2010/main" val="6298634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98</a:t>
            </a:fld>
            <a:endParaRPr kumimoji="1" lang="zh-CN" altLang="en-US"/>
          </a:p>
        </p:txBody>
      </p:sp>
    </p:spTree>
    <p:extLst>
      <p:ext uri="{BB962C8B-B14F-4D97-AF65-F5344CB8AC3E}">
        <p14:creationId xmlns:p14="http://schemas.microsoft.com/office/powerpoint/2010/main" val="17899449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99</a:t>
            </a:fld>
            <a:endParaRPr kumimoji="1" lang="zh-CN" altLang="en-US"/>
          </a:p>
        </p:txBody>
      </p:sp>
    </p:spTree>
    <p:extLst>
      <p:ext uri="{BB962C8B-B14F-4D97-AF65-F5344CB8AC3E}">
        <p14:creationId xmlns:p14="http://schemas.microsoft.com/office/powerpoint/2010/main" val="2376679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2/24/25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2/24/25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2/24/25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2/24/25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2/24/25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2/24/25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2/24/25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2/24/25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2/24/25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2/24/25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2/24/25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2/24/25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2/24/25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18.jpe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0.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4.xml"/><Relationship Id="rId5" Type="http://schemas.openxmlformats.org/officeDocument/2006/relationships/image" Target="../media/image185.png"/><Relationship Id="rId4" Type="http://schemas.openxmlformats.org/officeDocument/2006/relationships/image" Target="../media/image184.png"/></Relationships>
</file>

<file path=ppt/slides/_rels/slide102.xml.rels><?xml version="1.0" encoding="UTF-8" standalone="yes"?>
<Relationships xmlns="http://schemas.openxmlformats.org/package/2006/relationships"><Relationship Id="rId3" Type="http://schemas.openxmlformats.org/officeDocument/2006/relationships/image" Target="../media/image186.tiff"/><Relationship Id="rId2" Type="http://schemas.openxmlformats.org/officeDocument/2006/relationships/notesSlide" Target="../notesSlides/notesSlide10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7.tiff"/></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3.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9.png"/></Relationships>
</file>

<file path=ppt/slides/_rels/slide10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4.jpeg"/><Relationship Id="rId2" Type="http://schemas.openxmlformats.org/officeDocument/2006/relationships/notesSlide" Target="../notesSlides/notesSlide107.xml"/><Relationship Id="rId1" Type="http://schemas.openxmlformats.org/officeDocument/2006/relationships/slideLayout" Target="../slideLayouts/slideLayout24.xml"/><Relationship Id="rId6" Type="http://schemas.openxmlformats.org/officeDocument/2006/relationships/image" Target="../media/image193.jpeg"/><Relationship Id="rId5" Type="http://schemas.openxmlformats.org/officeDocument/2006/relationships/image" Target="../media/image192.jpe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5.png"/><Relationship Id="rId7"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2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24.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24.xml"/><Relationship Id="rId5" Type="http://schemas.openxmlformats.org/officeDocument/2006/relationships/image" Target="../media/image201.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hyperlink" Target="https://arxiv.org/pdf/2001.08361.pdf" TargetMode="External"/><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notesSlide" Target="../notesSlides/notesSlide111.xml"/><Relationship Id="rId1" Type="http://schemas.openxmlformats.org/officeDocument/2006/relationships/slideLayout" Target="../slideLayouts/slideLayout24.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3.png"/><Relationship Id="rId10" Type="http://schemas.openxmlformats.org/officeDocument/2006/relationships/image" Target="../media/image206.png"/><Relationship Id="rId4" Type="http://schemas.openxmlformats.org/officeDocument/2006/relationships/image" Target="../media/image2.png"/><Relationship Id="rId9" Type="http://schemas.openxmlformats.org/officeDocument/2006/relationships/image" Target="../media/image205.png"/></Relationships>
</file>

<file path=ppt/slides/_rels/slide1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arxiv.org/pdf/2001.08361.pdf" TargetMode="External"/><Relationship Id="rId7"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24.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2.png"/></Relationships>
</file>

<file path=ppt/slides/_rels/slide114.xml.rels><?xml version="1.0" encoding="UTF-8" standalone="yes"?>
<Relationships xmlns="http://schemas.openxmlformats.org/package/2006/relationships"><Relationship Id="rId3" Type="http://schemas.openxmlformats.org/officeDocument/2006/relationships/hyperlink" Target="https://arxiv.org/pdf/2106.04560.pdf" TargetMode="External"/><Relationship Id="rId7" Type="http://schemas.openxmlformats.org/officeDocument/2006/relationships/image" Target="../media/image214.png"/><Relationship Id="rId2" Type="http://schemas.openxmlformats.org/officeDocument/2006/relationships/notesSlide" Target="../notesSlides/notesSlide113.xml"/><Relationship Id="rId1" Type="http://schemas.openxmlformats.org/officeDocument/2006/relationships/slideLayout" Target="../slideLayouts/slideLayout24.xml"/><Relationship Id="rId6" Type="http://schemas.openxmlformats.org/officeDocument/2006/relationships/image" Target="../media/image213.png"/><Relationship Id="rId5" Type="http://schemas.openxmlformats.org/officeDocument/2006/relationships/image" Target="../media/image3.png"/><Relationship Id="rId4" Type="http://schemas.openxmlformats.org/officeDocument/2006/relationships/image" Target="../media/image2.png"/></Relationships>
</file>

<file path=ppt/slides/_rels/slide115.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hyperlink" Target="https://www.jasonwei.net/blog/emergence" TargetMode="External"/><Relationship Id="rId4" Type="http://schemas.openxmlformats.org/officeDocument/2006/relationships/image" Target="../media/image216.png"/></Relationships>
</file>

<file path=ppt/slides/_rels/slide116.xml.rels><?xml version="1.0" encoding="UTF-8" standalone="yes"?>
<Relationships xmlns="http://schemas.openxmlformats.org/package/2006/relationships"><Relationship Id="rId3" Type="http://schemas.openxmlformats.org/officeDocument/2006/relationships/hyperlink" Target="https://www.jasonwei.net/blog/emergence" TargetMode="External"/><Relationship Id="rId7"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218.png"/><Relationship Id="rId4" Type="http://schemas.openxmlformats.org/officeDocument/2006/relationships/image" Target="../media/image217.png"/></Relationships>
</file>

<file path=ppt/slides/_rels/slide117.xml.rels><?xml version="1.0" encoding="UTF-8" standalone="yes"?>
<Relationships xmlns="http://schemas.openxmlformats.org/package/2006/relationships"><Relationship Id="rId3" Type="http://schemas.openxmlformats.org/officeDocument/2006/relationships/hyperlink" Target="https://www.jasonwei.net/blog/emergence" TargetMode="External"/><Relationship Id="rId2" Type="http://schemas.openxmlformats.org/officeDocument/2006/relationships/notesSlide" Target="../notesSlides/notesSlide11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19.png"/></Relationships>
</file>

<file path=ppt/slides/_rels/slide118.xml.rels><?xml version="1.0" encoding="UTF-8" standalone="yes"?>
<Relationships xmlns="http://schemas.openxmlformats.org/package/2006/relationships"><Relationship Id="rId3" Type="http://schemas.openxmlformats.org/officeDocument/2006/relationships/hyperlink" Target="https://www.jasonwei.net/blog/emergence" TargetMode="External"/><Relationship Id="rId2" Type="http://schemas.openxmlformats.org/officeDocument/2006/relationships/notesSlide" Target="../notesSlides/notesSlide11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20.png"/></Relationships>
</file>

<file path=ppt/slides/_rels/slide1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arxiv.org/pdf/2001.08361.pdf" TargetMode="External"/><Relationship Id="rId7"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24.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jasonwei.net/blog/emergence" TargetMode="External"/><Relationship Id="rId7" Type="http://schemas.openxmlformats.org/officeDocument/2006/relationships/image" Target="../media/image224.png"/><Relationship Id="rId2" Type="http://schemas.openxmlformats.org/officeDocument/2006/relationships/notesSlide" Target="../notesSlides/notesSlide119.xml"/><Relationship Id="rId1" Type="http://schemas.openxmlformats.org/officeDocument/2006/relationships/slideLayout" Target="../slideLayouts/slideLayout24.xml"/><Relationship Id="rId6" Type="http://schemas.openxmlformats.org/officeDocument/2006/relationships/image" Target="../media/image198.png"/><Relationship Id="rId5" Type="http://schemas.openxmlformats.org/officeDocument/2006/relationships/image" Target="../media/image196.png"/><Relationship Id="rId4" Type="http://schemas.openxmlformats.org/officeDocument/2006/relationships/image" Target="../media/image195.png"/><Relationship Id="rId9"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7.png"/><Relationship Id="rId2" Type="http://schemas.openxmlformats.org/officeDocument/2006/relationships/notesSlide" Target="../notesSlides/notesSlide120.xml"/><Relationship Id="rId1" Type="http://schemas.openxmlformats.org/officeDocument/2006/relationships/slideLayout" Target="../slideLayouts/slideLayout24.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24.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2.png"/><Relationship Id="rId2" Type="http://schemas.openxmlformats.org/officeDocument/2006/relationships/notesSlide" Target="../notesSlides/notesSlide122.xml"/><Relationship Id="rId1" Type="http://schemas.openxmlformats.org/officeDocument/2006/relationships/slideLayout" Target="../slideLayouts/slideLayout24.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24.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24.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24.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24.xml"/><Relationship Id="rId5" Type="http://schemas.openxmlformats.org/officeDocument/2006/relationships/image" Target="../media/image239.jpe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23.gif"/><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24.tiff"/><Relationship Id="rId5" Type="http://schemas.openxmlformats.org/officeDocument/2006/relationships/hyperlink" Target="https://pubmed.ncbi.nlm.nih.gov/32836809/"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27.jpeg"/><Relationship Id="rId5" Type="http://schemas.openxmlformats.org/officeDocument/2006/relationships/image" Target="../media/image26.gif"/><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8.tiff"/><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30.tiff"/><Relationship Id="rId5" Type="http://schemas.openxmlformats.org/officeDocument/2006/relationships/image" Target="../media/image4.jpeg"/><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30.tiff"/><Relationship Id="rId4" Type="http://schemas.openxmlformats.org/officeDocument/2006/relationships/image" Target="../media/image29.tif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16.pn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49.tiff"/><Relationship Id="rId5" Type="http://schemas.openxmlformats.org/officeDocument/2006/relationships/image" Target="../media/image48.gif"/><Relationship Id="rId4" Type="http://schemas.openxmlformats.org/officeDocument/2006/relationships/image" Target="../media/image47.tiff"/><Relationship Id="rId9" Type="http://schemas.openxmlformats.org/officeDocument/2006/relationships/image" Target="../media/image52.tiff"/></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3.tiff"/><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tiff"/><Relationship Id="rId7"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59.png"/><Relationship Id="rId11" Type="http://schemas.openxmlformats.org/officeDocument/2006/relationships/image" Target="../media/image3.png"/><Relationship Id="rId5" Type="http://schemas.openxmlformats.org/officeDocument/2006/relationships/image" Target="../media/image58.png"/><Relationship Id="rId10" Type="http://schemas.openxmlformats.org/officeDocument/2006/relationships/image" Target="../media/image2.png"/><Relationship Id="rId9" Type="http://schemas.openxmlformats.org/officeDocument/2006/relationships/image" Target="../media/image55.gif"/></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64.tiff"/><Relationship Id="rId7"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7.emf"/><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4.xml"/><Relationship Id="rId11" Type="http://schemas.openxmlformats.org/officeDocument/2006/relationships/image" Target="../media/image2.png"/><Relationship Id="rId5" Type="http://schemas.openxmlformats.org/officeDocument/2006/relationships/image" Target="../media/image72.png"/><Relationship Id="rId10" Type="http://schemas.openxmlformats.org/officeDocument/2006/relationships/image" Target="../media/image78.png"/><Relationship Id="rId4" Type="http://schemas.openxmlformats.org/officeDocument/2006/relationships/image" Target="../media/image69.png"/><Relationship Id="rId9" Type="http://schemas.openxmlformats.org/officeDocument/2006/relationships/image" Target="../media/image77.png"/></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3.png"/><Relationship Id="rId7"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3.png"/><Relationship Id="rId7"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image" Target="../media/image88.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89.png"/><Relationship Id="rId5" Type="http://schemas.openxmlformats.org/officeDocument/2006/relationships/image" Target="../media/image34.jpe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image" Target="../media/image90.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4.xml"/><Relationship Id="rId5" Type="http://schemas.openxmlformats.org/officeDocument/2006/relationships/image" Target="../media/image9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8.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92.gif"/><Relationship Id="rId7"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94.tiff"/><Relationship Id="rId4" Type="http://schemas.openxmlformats.org/officeDocument/2006/relationships/image" Target="../media/image93.tiff"/></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7"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image" Target="../media/image3.png"/><Relationship Id="rId4" Type="http://schemas.openxmlformats.org/officeDocument/2006/relationships/image" Target="../media/image128.png"/><Relationship Id="rId9"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7.tiff"/><Relationship Id="rId7" Type="http://schemas.openxmlformats.org/officeDocument/2006/relationships/image" Target="../media/image64.tiff"/><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image" Target="../media/image100.tiff"/><Relationship Id="rId11" Type="http://schemas.openxmlformats.org/officeDocument/2006/relationships/image" Target="../media/image3.png"/><Relationship Id="rId5" Type="http://schemas.openxmlformats.org/officeDocument/2006/relationships/image" Target="../media/image99.tiff"/><Relationship Id="rId10" Type="http://schemas.openxmlformats.org/officeDocument/2006/relationships/image" Target="../media/image2.png"/><Relationship Id="rId4" Type="http://schemas.openxmlformats.org/officeDocument/2006/relationships/image" Target="../media/image98.tiff"/><Relationship Id="rId9" Type="http://schemas.openxmlformats.org/officeDocument/2006/relationships/image" Target="../media/image102.tiff"/></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4.jpe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06.png"/><Relationship Id="rId4" Type="http://schemas.openxmlformats.org/officeDocument/2006/relationships/image" Target="../media/image92.gif"/></Relationships>
</file>

<file path=ppt/slides/_rels/slide56.xml.rels><?xml version="1.0" encoding="UTF-8" standalone="yes"?>
<Relationships xmlns="http://schemas.openxmlformats.org/package/2006/relationships"><Relationship Id="rId8" Type="http://schemas.openxmlformats.org/officeDocument/2006/relationships/image" Target="../media/image2.png"/><Relationship Id="rId7"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2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0.png"/><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990.png"/><Relationship Id="rId3" Type="http://schemas.openxmlformats.org/officeDocument/2006/relationships/image" Target="../media/image107.tiff"/><Relationship Id="rId7" Type="http://schemas.openxmlformats.org/officeDocument/2006/relationships/image" Target="../media/image980.png"/><Relationship Id="rId12"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97.png"/><Relationship Id="rId11" Type="http://schemas.openxmlformats.org/officeDocument/2006/relationships/image" Target="../media/image2.png"/><Relationship Id="rId10" Type="http://schemas.openxmlformats.org/officeDocument/2006/relationships/image" Target="../media/image101.png"/><Relationship Id="rId4" Type="http://schemas.openxmlformats.org/officeDocument/2006/relationships/image" Target="../media/image108.tiff"/><Relationship Id="rId9" Type="http://schemas.openxmlformats.org/officeDocument/2006/relationships/image" Target="../media/image100.png"/></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0.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24.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0.png"/><Relationship Id="rId7"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2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6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7.emf"/><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92.gif"/><Relationship Id="rId7" Type="http://schemas.openxmlformats.org/officeDocument/2006/relationships/image" Target="../media/image142.png"/><Relationship Id="rId2" Type="http://schemas.openxmlformats.org/officeDocument/2006/relationships/notesSlide" Target="../notesSlides/notesSlide71.xml"/><Relationship Id="rId1" Type="http://schemas.openxmlformats.org/officeDocument/2006/relationships/slideLayout" Target="../slideLayouts/slideLayout24.xml"/><Relationship Id="rId11" Type="http://schemas.openxmlformats.org/officeDocument/2006/relationships/image" Target="../media/image3.png"/><Relationship Id="rId5" Type="http://schemas.openxmlformats.org/officeDocument/2006/relationships/image" Target="../media/image132.tiff"/><Relationship Id="rId10" Type="http://schemas.openxmlformats.org/officeDocument/2006/relationships/image" Target="../media/image2.png"/><Relationship Id="rId4" Type="http://schemas.openxmlformats.org/officeDocument/2006/relationships/image" Target="../media/image131.png"/><Relationship Id="rId9" Type="http://schemas.openxmlformats.org/officeDocument/2006/relationships/image" Target="../media/image144.png"/></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37.png"/><Relationship Id="rId4"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abs/1905.05178" TargetMode="External"/><Relationship Id="rId2" Type="http://schemas.openxmlformats.org/officeDocument/2006/relationships/notesSlide" Target="../notesSlides/notesSlide74.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8.png"/></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arxiv.org/abs/1905.05178"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905.05178" TargetMode="External"/><Relationship Id="rId7"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45.png"/><Relationship Id="rId4" Type="http://schemas.openxmlformats.org/officeDocument/2006/relationships/image" Target="../media/image141.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905.05178" TargetMode="External"/><Relationship Id="rId2" Type="http://schemas.openxmlformats.org/officeDocument/2006/relationships/notesSlide" Target="../notesSlides/notesSlide78.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8.png"/><Relationship Id="rId2" Type="http://schemas.openxmlformats.org/officeDocument/2006/relationships/notesSlide" Target="../notesSlides/notesSlide79.xml"/><Relationship Id="rId1" Type="http://schemas.openxmlformats.org/officeDocument/2006/relationships/slideLayout" Target="../slideLayouts/slideLayout2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4.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5.png"/><Relationship Id="rId2" Type="http://schemas.openxmlformats.org/officeDocument/2006/relationships/notesSlide" Target="../notesSlides/notesSlide82.xml"/><Relationship Id="rId1" Type="http://schemas.openxmlformats.org/officeDocument/2006/relationships/slideLayout" Target="../slideLayouts/slideLayout24.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24.xml"/><Relationship Id="rId6" Type="http://schemas.openxmlformats.org/officeDocument/2006/relationships/image" Target="../media/image157.jpeg"/><Relationship Id="rId5" Type="http://schemas.openxmlformats.org/officeDocument/2006/relationships/image" Target="../media/image156.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4.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4.xml"/><Relationship Id="rId5" Type="http://schemas.openxmlformats.org/officeDocument/2006/relationships/image" Target="../media/image162.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4.xml"/><Relationship Id="rId6" Type="http://schemas.openxmlformats.org/officeDocument/2006/relationships/image" Target="../media/image164.jpeg"/><Relationship Id="rId5" Type="http://schemas.openxmlformats.org/officeDocument/2006/relationships/image" Target="../media/image163.jpe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4.xml"/><Relationship Id="rId6" Type="http://schemas.openxmlformats.org/officeDocument/2006/relationships/image" Target="../media/image1530.png"/><Relationship Id="rId5" Type="http://schemas.openxmlformats.org/officeDocument/2006/relationships/image" Target="../media/image165.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4.xml"/><Relationship Id="rId5" Type="http://schemas.openxmlformats.org/officeDocument/2006/relationships/image" Target="../media/image16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 Id="rId9"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8.tiff"/><Relationship Id="rId7"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4.xml"/><Relationship Id="rId6" Type="http://schemas.openxmlformats.org/officeDocument/2006/relationships/image" Target="../media/image30.tiff"/><Relationship Id="rId5" Type="http://schemas.openxmlformats.org/officeDocument/2006/relationships/image" Target="../media/image4.jpeg"/><Relationship Id="rId4" Type="http://schemas.openxmlformats.org/officeDocument/2006/relationships/image" Target="../media/image29.tiff"/></Relationships>
</file>

<file path=ppt/slides/_rels/slide9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9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68.png"/></Relationships>
</file>

<file path=ppt/slides/_rels/slide93.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notesSlide" Target="../notesSlides/notesSlide93.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70.gif"/></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4.xml"/><Relationship Id="rId5" Type="http://schemas.openxmlformats.org/officeDocument/2006/relationships/image" Target="../media/image171.jpe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4.png"/><Relationship Id="rId2" Type="http://schemas.openxmlformats.org/officeDocument/2006/relationships/notesSlide" Target="../notesSlides/notesSlide95.xml"/><Relationship Id="rId1" Type="http://schemas.openxmlformats.org/officeDocument/2006/relationships/slideLayout" Target="../slideLayouts/slideLayout24.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76.png"/></Relationships>
</file>

<file path=ppt/slides/_rels/slide9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78.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8.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4.jpeg"/></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9.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5" name="直接箭头连接符 4">
            <a:extLst>
              <a:ext uri="{FF2B5EF4-FFF2-40B4-BE49-F238E27FC236}">
                <a16:creationId xmlns:a16="http://schemas.microsoft.com/office/drawing/2014/main" id="{F0C4D846-0FD0-49F8-A42D-713CEE8647DD}"/>
              </a:ext>
            </a:extLst>
          </p:cNvPr>
          <p:cNvCxnSpPr/>
          <p:nvPr/>
        </p:nvCxnSpPr>
        <p:spPr>
          <a:xfrm>
            <a:off x="-265771" y="6129009"/>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56F57F25-1C7F-7C42-9D21-40AC11CA1E5B}"/>
              </a:ext>
            </a:extLst>
          </p:cNvPr>
          <p:cNvSpPr txBox="1">
            <a:spLocks/>
          </p:cNvSpPr>
          <p:nvPr/>
        </p:nvSpPr>
        <p:spPr>
          <a:xfrm>
            <a:off x="6255027" y="3428999"/>
            <a:ext cx="5020616"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5478752" y="1374251"/>
            <a:ext cx="6951785"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AI</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and</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Complex</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Systems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D920CCF0-FC2A-8C5D-FD9E-E7355D424AA1}"/>
              </a:ext>
            </a:extLst>
          </p:cNvPr>
          <p:cNvPicPr>
            <a:picLocks noChangeAspect="1"/>
          </p:cNvPicPr>
          <p:nvPr/>
        </p:nvPicPr>
        <p:blipFill>
          <a:blip r:embed="rId3"/>
          <a:stretch>
            <a:fillRect/>
          </a:stretch>
        </p:blipFill>
        <p:spPr>
          <a:xfrm>
            <a:off x="614017" y="1658745"/>
            <a:ext cx="5180214" cy="3540509"/>
          </a:xfrm>
          <a:prstGeom prst="rect">
            <a:avLst/>
          </a:prstGeom>
        </p:spPr>
      </p:pic>
      <p:sp>
        <p:nvSpPr>
          <p:cNvPr id="12" name="文本框 11">
            <a:extLst>
              <a:ext uri="{FF2B5EF4-FFF2-40B4-BE49-F238E27FC236}">
                <a16:creationId xmlns:a16="http://schemas.microsoft.com/office/drawing/2014/main" id="{F485A8A3-83BC-7AF8-FE2F-18E2F69D616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3" name="图片 12">
            <a:extLst>
              <a:ext uri="{FF2B5EF4-FFF2-40B4-BE49-F238E27FC236}">
                <a16:creationId xmlns:a16="http://schemas.microsoft.com/office/drawing/2014/main" id="{ACE4930E-22B6-0A36-3795-D635BB4070AF}"/>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4" name="Picture 5" descr="Z:\e\建院\logo\uplogo copy.png">
            <a:extLst>
              <a:ext uri="{FF2B5EF4-FFF2-40B4-BE49-F238E27FC236}">
                <a16:creationId xmlns:a16="http://schemas.microsoft.com/office/drawing/2014/main" id="{3C552141-3B88-0F6F-4137-A51995C3431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Hot </a:t>
            </a:r>
            <a:r>
              <a:rPr lang="en-US" altLang="zh-CN" sz="3600" dirty="0" err="1">
                <a:solidFill>
                  <a:srgbClr val="C00000"/>
                </a:solidFill>
                <a:latin typeface="微软雅黑" panose="020B0503020204020204" pitchFamily="34" charset="-122"/>
                <a:ea typeface="微软雅黑" panose="020B0503020204020204" pitchFamily="34" charset="-122"/>
              </a:rPr>
              <a:t>ChatGPT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2A4909F-6082-640A-F8E3-3CE19F261628}"/>
              </a:ext>
            </a:extLst>
          </p:cNvPr>
          <p:cNvPicPr>
            <a:picLocks noChangeAspect="1"/>
          </p:cNvPicPr>
          <p:nvPr/>
        </p:nvPicPr>
        <p:blipFill>
          <a:blip r:embed="rId4"/>
          <a:stretch>
            <a:fillRect/>
          </a:stretch>
        </p:blipFill>
        <p:spPr>
          <a:xfrm>
            <a:off x="-17222" y="-1"/>
            <a:ext cx="12608467" cy="6857998"/>
          </a:xfrm>
          <a:prstGeom prst="rect">
            <a:avLst/>
          </a:prstGeom>
        </p:spPr>
      </p:pic>
      <p:pic>
        <p:nvPicPr>
          <p:cNvPr id="9" name="Picture 4" descr="ChatGPT Can't Kill Anything Worth Preserving">
            <a:extLst>
              <a:ext uri="{FF2B5EF4-FFF2-40B4-BE49-F238E27FC236}">
                <a16:creationId xmlns:a16="http://schemas.microsoft.com/office/drawing/2014/main" id="{C21ED1FC-075F-5D08-ABC1-3567BE4C4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98" y="2913253"/>
            <a:ext cx="5898000" cy="372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076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Automated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内容占位符 3">
            <a:extLst>
              <a:ext uri="{FF2B5EF4-FFF2-40B4-BE49-F238E27FC236}">
                <a16:creationId xmlns:a16="http://schemas.microsoft.com/office/drawing/2014/main" id="{1C448E3F-DBA8-BBCC-07E0-13AEED33ACF2}"/>
              </a:ext>
            </a:extLst>
          </p:cNvPr>
          <p:cNvPicPr>
            <a:picLocks noChangeAspect="1"/>
          </p:cNvPicPr>
          <p:nvPr/>
        </p:nvPicPr>
        <p:blipFill>
          <a:blip r:embed="rId3"/>
          <a:stretch>
            <a:fillRect/>
          </a:stretch>
        </p:blipFill>
        <p:spPr>
          <a:xfrm>
            <a:off x="1417744" y="1313128"/>
            <a:ext cx="8247806" cy="4721868"/>
          </a:xfrm>
          <a:prstGeom prst="rect">
            <a:avLst/>
          </a:prstGeom>
        </p:spPr>
      </p:pic>
      <p:sp>
        <p:nvSpPr>
          <p:cNvPr id="11" name="矩形 10">
            <a:extLst>
              <a:ext uri="{FF2B5EF4-FFF2-40B4-BE49-F238E27FC236}">
                <a16:creationId xmlns:a16="http://schemas.microsoft.com/office/drawing/2014/main" id="{21860A27-59F2-A27C-8BA3-EE2284684B64}"/>
              </a:ext>
            </a:extLst>
          </p:cNvPr>
          <p:cNvSpPr/>
          <p:nvPr/>
        </p:nvSpPr>
        <p:spPr>
          <a:xfrm>
            <a:off x="724829" y="6306303"/>
            <a:ext cx="9034850" cy="369332"/>
          </a:xfrm>
          <a:prstGeom prst="rect">
            <a:avLst/>
          </a:prstGeom>
        </p:spPr>
        <p:txBody>
          <a:bodyPr wrap="squar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4" name="图片 3">
            <a:extLst>
              <a:ext uri="{FF2B5EF4-FFF2-40B4-BE49-F238E27FC236}">
                <a16:creationId xmlns:a16="http://schemas.microsoft.com/office/drawing/2014/main" id="{31564662-E955-177F-6A9C-309624E3A48A}"/>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62AFE932-A5C9-CC25-6E8E-30E82A6C763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2916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D4462-AD34-8BA7-4153-5005D0EB3D00}"/>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B120232B-95BD-C6A0-35CC-E0EEDF50ADB7}"/>
              </a:ext>
            </a:extLst>
          </p:cNvPr>
          <p:cNvPicPr>
            <a:picLocks noGrp="1" noChangeAspect="1"/>
          </p:cNvPicPr>
          <p:nvPr>
            <p:ph idx="1"/>
          </p:nvPr>
        </p:nvPicPr>
        <p:blipFill>
          <a:blip r:embed="rId2"/>
          <a:stretch>
            <a:fillRect/>
          </a:stretch>
        </p:blipFill>
        <p:spPr>
          <a:xfrm>
            <a:off x="83168" y="766253"/>
            <a:ext cx="4657181" cy="4022725"/>
          </a:xfrm>
          <a:prstGeom prst="rect">
            <a:avLst/>
          </a:prstGeom>
        </p:spPr>
      </p:pic>
      <p:pic>
        <p:nvPicPr>
          <p:cNvPr id="5" name="图片 4">
            <a:extLst>
              <a:ext uri="{FF2B5EF4-FFF2-40B4-BE49-F238E27FC236}">
                <a16:creationId xmlns:a16="http://schemas.microsoft.com/office/drawing/2014/main" id="{1C3B4A8B-35A5-CBC6-72DE-F3860626499B}"/>
              </a:ext>
            </a:extLst>
          </p:cNvPr>
          <p:cNvPicPr>
            <a:picLocks noChangeAspect="1"/>
          </p:cNvPicPr>
          <p:nvPr/>
        </p:nvPicPr>
        <p:blipFill>
          <a:blip r:embed="rId3"/>
          <a:stretch>
            <a:fillRect/>
          </a:stretch>
        </p:blipFill>
        <p:spPr>
          <a:xfrm>
            <a:off x="4740349" y="128299"/>
            <a:ext cx="7162800" cy="2425700"/>
          </a:xfrm>
          <a:prstGeom prst="rect">
            <a:avLst/>
          </a:prstGeom>
        </p:spPr>
      </p:pic>
      <p:pic>
        <p:nvPicPr>
          <p:cNvPr id="6" name="图片 5">
            <a:extLst>
              <a:ext uri="{FF2B5EF4-FFF2-40B4-BE49-F238E27FC236}">
                <a16:creationId xmlns:a16="http://schemas.microsoft.com/office/drawing/2014/main" id="{B5269460-0A8B-F118-16F6-5B264EFE28BD}"/>
              </a:ext>
            </a:extLst>
          </p:cNvPr>
          <p:cNvPicPr>
            <a:picLocks noChangeAspect="1"/>
          </p:cNvPicPr>
          <p:nvPr/>
        </p:nvPicPr>
        <p:blipFill>
          <a:blip r:embed="rId4"/>
          <a:stretch>
            <a:fillRect/>
          </a:stretch>
        </p:blipFill>
        <p:spPr>
          <a:xfrm>
            <a:off x="4815606" y="2553999"/>
            <a:ext cx="7141126" cy="3903508"/>
          </a:xfrm>
          <a:prstGeom prst="rect">
            <a:avLst/>
          </a:prstGeom>
        </p:spPr>
      </p:pic>
      <p:pic>
        <p:nvPicPr>
          <p:cNvPr id="7" name="图片 6">
            <a:extLst>
              <a:ext uri="{FF2B5EF4-FFF2-40B4-BE49-F238E27FC236}">
                <a16:creationId xmlns:a16="http://schemas.microsoft.com/office/drawing/2014/main" id="{64DF9CFC-02F3-C422-B833-A0EC4378C5DD}"/>
              </a:ext>
            </a:extLst>
          </p:cNvPr>
          <p:cNvPicPr>
            <a:picLocks noChangeAspect="1"/>
          </p:cNvPicPr>
          <p:nvPr/>
        </p:nvPicPr>
        <p:blipFill>
          <a:blip r:embed="rId5"/>
          <a:stretch>
            <a:fillRect/>
          </a:stretch>
        </p:blipFill>
        <p:spPr>
          <a:xfrm>
            <a:off x="83168" y="4788978"/>
            <a:ext cx="4657181" cy="1668529"/>
          </a:xfrm>
          <a:prstGeom prst="rect">
            <a:avLst/>
          </a:prstGeom>
        </p:spPr>
      </p:pic>
    </p:spTree>
    <p:extLst>
      <p:ext uri="{BB962C8B-B14F-4D97-AF65-F5344CB8AC3E}">
        <p14:creationId xmlns:p14="http://schemas.microsoft.com/office/powerpoint/2010/main" val="32312353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Ladder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Causality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1860A27-59F2-A27C-8BA3-EE2284684B64}"/>
              </a:ext>
            </a:extLst>
          </p:cNvPr>
          <p:cNvSpPr/>
          <p:nvPr/>
        </p:nvSpPr>
        <p:spPr>
          <a:xfrm>
            <a:off x="724829" y="6306303"/>
            <a:ext cx="9034850" cy="369332"/>
          </a:xfrm>
          <a:prstGeom prst="rect">
            <a:avLst/>
          </a:prstGeom>
        </p:spPr>
        <p:txBody>
          <a:bodyPr wrap="square">
            <a:spAutoFit/>
          </a:bodyPr>
          <a:lstStyle/>
          <a:p>
            <a:r>
              <a:rPr lang="en-US" altLang="zh-CN" dirty="0"/>
              <a:t>Judea</a:t>
            </a:r>
            <a:r>
              <a:rPr lang="zh-CN" altLang="en-US" dirty="0"/>
              <a:t> </a:t>
            </a:r>
            <a:r>
              <a:rPr lang="en-US" altLang="zh-CN" dirty="0"/>
              <a:t>Pearl:</a:t>
            </a:r>
            <a:r>
              <a:rPr lang="zh-CN" altLang="en-US" dirty="0"/>
              <a:t> </a:t>
            </a:r>
            <a:r>
              <a:rPr lang="en-US" altLang="zh-CN" dirty="0"/>
              <a:t>The</a:t>
            </a:r>
            <a:r>
              <a:rPr lang="zh-CN" altLang="en-US" dirty="0"/>
              <a:t> </a:t>
            </a:r>
            <a:r>
              <a:rPr lang="en-US" altLang="zh-CN" dirty="0"/>
              <a:t>Book</a:t>
            </a:r>
            <a:r>
              <a:rPr lang="zh-CN" altLang="en-US" dirty="0"/>
              <a:t> </a:t>
            </a:r>
            <a:r>
              <a:rPr lang="en-US" altLang="zh-CN" dirty="0"/>
              <a:t>of</a:t>
            </a:r>
            <a:r>
              <a:rPr lang="zh-CN" altLang="en-US" dirty="0"/>
              <a:t> </a:t>
            </a:r>
            <a:r>
              <a:rPr lang="en-US" altLang="zh-CN" dirty="0"/>
              <a:t>Why</a:t>
            </a:r>
            <a:endParaRPr lang="zh-CN" altLang="en-US" dirty="0"/>
          </a:p>
        </p:txBody>
      </p:sp>
      <p:pic>
        <p:nvPicPr>
          <p:cNvPr id="4" name="内容占位符 4">
            <a:extLst>
              <a:ext uri="{FF2B5EF4-FFF2-40B4-BE49-F238E27FC236}">
                <a16:creationId xmlns:a16="http://schemas.microsoft.com/office/drawing/2014/main" id="{89684061-BE46-E57F-B815-F5C9BCE3B16C}"/>
              </a:ext>
            </a:extLst>
          </p:cNvPr>
          <p:cNvPicPr>
            <a:picLocks noGrp="1" noChangeAspect="1"/>
          </p:cNvPicPr>
          <p:nvPr>
            <p:ph idx="1"/>
          </p:nvPr>
        </p:nvPicPr>
        <p:blipFill>
          <a:blip r:embed="rId3"/>
          <a:stretch>
            <a:fillRect/>
          </a:stretch>
        </p:blipFill>
        <p:spPr>
          <a:xfrm>
            <a:off x="724829" y="1941723"/>
            <a:ext cx="5789051" cy="3473430"/>
          </a:xfrm>
          <a:prstGeom prst="rect">
            <a:avLst/>
          </a:prstGeom>
        </p:spPr>
      </p:pic>
      <p:pic>
        <p:nvPicPr>
          <p:cNvPr id="9" name="图片 8">
            <a:extLst>
              <a:ext uri="{FF2B5EF4-FFF2-40B4-BE49-F238E27FC236}">
                <a16:creationId xmlns:a16="http://schemas.microsoft.com/office/drawing/2014/main" id="{72EBEC82-5812-990D-D8DF-620A7E069785}"/>
              </a:ext>
            </a:extLst>
          </p:cNvPr>
          <p:cNvPicPr>
            <a:picLocks noChangeAspect="1"/>
          </p:cNvPicPr>
          <p:nvPr/>
        </p:nvPicPr>
        <p:blipFill rotWithShape="1">
          <a:blip r:embed="rId4"/>
          <a:srcRect r="433"/>
          <a:stretch/>
        </p:blipFill>
        <p:spPr>
          <a:xfrm>
            <a:off x="7052115" y="80871"/>
            <a:ext cx="5021484" cy="5334282"/>
          </a:xfrm>
          <a:prstGeom prst="rect">
            <a:avLst/>
          </a:prstGeom>
        </p:spPr>
      </p:pic>
      <p:pic>
        <p:nvPicPr>
          <p:cNvPr id="2" name="图片 1">
            <a:extLst>
              <a:ext uri="{FF2B5EF4-FFF2-40B4-BE49-F238E27FC236}">
                <a16:creationId xmlns:a16="http://schemas.microsoft.com/office/drawing/2014/main" id="{9CAC66E7-7F15-4A82-FF46-8425D3EAF2D9}"/>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2" name="Picture 5" descr="Z:\e\建院\logo\uplogo copy.png">
            <a:extLst>
              <a:ext uri="{FF2B5EF4-FFF2-40B4-BE49-F238E27FC236}">
                <a16:creationId xmlns:a16="http://schemas.microsoft.com/office/drawing/2014/main" id="{36B3C28B-9A1D-5406-B0D5-858709E0574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0226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Summary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Complex</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Interaction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(Unsupervised)</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Applications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of</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Surrogate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E29264BB-A432-1F11-4FDF-DDCE77951712}"/>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88DE2A5E-19BB-5035-1ABB-949A40E1B84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45973D20-3DB1-BFD3-74BE-DDA6319721F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8103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67084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Retrieving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knowledge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from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B4A8F2F-4E23-4EB3-9973-EEDD864F5180}"/>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/pdf/2104.08696.pdf</a:t>
            </a:r>
            <a:endParaRPr lang="zh-CN" altLang="en-US" sz="1400" dirty="0">
              <a:latin typeface="微软雅黑" panose="020B0503020204020204" pitchFamily="34" charset="-122"/>
              <a:ea typeface="微软雅黑" panose="020B0503020204020204" pitchFamily="34" charset="-122"/>
            </a:endParaRPr>
          </a:p>
        </p:txBody>
      </p:sp>
      <p:pic>
        <p:nvPicPr>
          <p:cNvPr id="33793" name="Picture 1">
            <a:extLst>
              <a:ext uri="{FF2B5EF4-FFF2-40B4-BE49-F238E27FC236}">
                <a16:creationId xmlns:a16="http://schemas.microsoft.com/office/drawing/2014/main" id="{C72942C6-2B87-B344-1D6E-8C4F3930B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039" y="1327690"/>
            <a:ext cx="4210544" cy="46619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FA2DCE8F-C36D-B0AC-8776-6A75A988D0A6}"/>
              </a:ext>
            </a:extLst>
          </p:cNvPr>
          <p:cNvSpPr>
            <a:spLocks noChangeArrowheads="1"/>
          </p:cNvSpPr>
          <p:nvPr/>
        </p:nvSpPr>
        <p:spPr bwMode="auto">
          <a:xfrm>
            <a:off x="0" y="-1"/>
            <a:ext cx="41188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A5E60222-F122-20B4-FB26-8088F18B6FA9}"/>
              </a:ext>
            </a:extLst>
          </p:cNvPr>
          <p:cNvPicPr>
            <a:picLocks noChangeAspect="1"/>
          </p:cNvPicPr>
          <p:nvPr/>
        </p:nvPicPr>
        <p:blipFill>
          <a:blip r:embed="rId4"/>
          <a:stretch>
            <a:fillRect/>
          </a:stretch>
        </p:blipFill>
        <p:spPr>
          <a:xfrm>
            <a:off x="5957138" y="1345159"/>
            <a:ext cx="4739616" cy="4533546"/>
          </a:xfrm>
          <a:prstGeom prst="rect">
            <a:avLst/>
          </a:prstGeom>
        </p:spPr>
      </p:pic>
      <p:pic>
        <p:nvPicPr>
          <p:cNvPr id="4" name="图片 3">
            <a:extLst>
              <a:ext uri="{FF2B5EF4-FFF2-40B4-BE49-F238E27FC236}">
                <a16:creationId xmlns:a16="http://schemas.microsoft.com/office/drawing/2014/main" id="{E3622D4E-759A-1F59-86D8-FA0F4393FD48}"/>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DE269E83-1C2A-35E0-7C6D-B771A73AAEF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417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67084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attributions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B4A8F2F-4E23-4EB3-9973-EEDD864F5180}"/>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/pdf/1902.02302.pdf</a:t>
            </a:r>
            <a:endParaRPr lang="zh-CN" altLang="en-US" sz="1400" dirty="0">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FA2DCE8F-C36D-B0AC-8776-6A75A988D0A6}"/>
              </a:ext>
            </a:extLst>
          </p:cNvPr>
          <p:cNvSpPr>
            <a:spLocks noChangeArrowheads="1"/>
          </p:cNvSpPr>
          <p:nvPr/>
        </p:nvSpPr>
        <p:spPr bwMode="auto">
          <a:xfrm>
            <a:off x="0" y="-1"/>
            <a:ext cx="41188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1466B253-CA88-473D-6A9E-964AC07405CD}"/>
              </a:ext>
            </a:extLst>
          </p:cNvPr>
          <p:cNvPicPr>
            <a:picLocks noChangeAspect="1"/>
          </p:cNvPicPr>
          <p:nvPr/>
        </p:nvPicPr>
        <p:blipFill>
          <a:blip r:embed="rId3"/>
          <a:stretch>
            <a:fillRect/>
          </a:stretch>
        </p:blipFill>
        <p:spPr>
          <a:xfrm>
            <a:off x="2438584" y="1300658"/>
            <a:ext cx="6882625" cy="4752289"/>
          </a:xfrm>
          <a:prstGeom prst="rect">
            <a:avLst/>
          </a:prstGeom>
        </p:spPr>
      </p:pic>
      <p:pic>
        <p:nvPicPr>
          <p:cNvPr id="3" name="图片 2">
            <a:extLst>
              <a:ext uri="{FF2B5EF4-FFF2-40B4-BE49-F238E27FC236}">
                <a16:creationId xmlns:a16="http://schemas.microsoft.com/office/drawing/2014/main" id="{426CAD2D-506C-880B-9317-B14854D11681}"/>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13C8E8B6-E1F3-356F-4D9F-6FFC8584B4F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3806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67084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General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B4A8F2F-4E23-4EB3-9973-EEDD864F5180}"/>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/pdf/2206.06336.pdf</a:t>
            </a:r>
            <a:endParaRPr lang="zh-CN" altLang="en-US" sz="1400" dirty="0">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FA2DCE8F-C36D-B0AC-8776-6A75A988D0A6}"/>
              </a:ext>
            </a:extLst>
          </p:cNvPr>
          <p:cNvSpPr>
            <a:spLocks noChangeArrowheads="1"/>
          </p:cNvSpPr>
          <p:nvPr/>
        </p:nvSpPr>
        <p:spPr bwMode="auto">
          <a:xfrm>
            <a:off x="0" y="-1"/>
            <a:ext cx="41188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9" name="图片 8" descr="图形用户界面&#10;&#10;描述已自动生成">
            <a:extLst>
              <a:ext uri="{FF2B5EF4-FFF2-40B4-BE49-F238E27FC236}">
                <a16:creationId xmlns:a16="http://schemas.microsoft.com/office/drawing/2014/main" id="{C78A97AF-E94E-3EE6-5B3C-8043D12EA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518" y="1144962"/>
            <a:ext cx="7634963" cy="4957543"/>
          </a:xfrm>
          <a:prstGeom prst="rect">
            <a:avLst/>
          </a:prstGeom>
        </p:spPr>
      </p:pic>
      <p:pic>
        <p:nvPicPr>
          <p:cNvPr id="3" name="图片 2">
            <a:extLst>
              <a:ext uri="{FF2B5EF4-FFF2-40B4-BE49-F238E27FC236}">
                <a16:creationId xmlns:a16="http://schemas.microsoft.com/office/drawing/2014/main" id="{7998F55D-A7E4-3AB6-842A-E8F7DD491316}"/>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D912EFC3-7138-FE93-4652-08D2BEAEECC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0323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AI</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complex</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systems</a:t>
            </a:r>
          </a:p>
          <a:p>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Complexity</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science</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for</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AI</a:t>
            </a:r>
            <a:endPar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76737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Scaling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laws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s://images-cn.ssl-images-amazon.com/images/I/91jnT2WygWL.jpg">
            <a:extLst>
              <a:ext uri="{FF2B5EF4-FFF2-40B4-BE49-F238E27FC236}">
                <a16:creationId xmlns:a16="http://schemas.microsoft.com/office/drawing/2014/main" id="{DE1DB6BF-B18B-74AC-514D-B8AA851A142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3313" y="1625567"/>
            <a:ext cx="2650954" cy="39341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2DF8A3B-91F0-81BA-0EC1-2050C01E62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7513" y="1625567"/>
            <a:ext cx="2907825" cy="39341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6374114-5975-C4E5-BD63-95704C8D21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1503" y="1625567"/>
            <a:ext cx="5207177" cy="416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1557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Scaling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Laws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LLM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t>https://</a:t>
            </a:r>
            <a:r>
              <a:rPr lang="en" altLang="zh-CN" dirty="0" err="1"/>
              <a:t>arxiv.org</a:t>
            </a:r>
            <a:r>
              <a:rPr lang="en" altLang="zh-CN" dirty="0"/>
              <a:t>/pdf/2001.08361.pdf</a:t>
            </a:r>
            <a:endParaRPr lang="zh-CN" altLang="en-US" dirty="0"/>
          </a:p>
        </p:txBody>
      </p:sp>
      <p:pic>
        <p:nvPicPr>
          <p:cNvPr id="2" name="图片 1">
            <a:extLst>
              <a:ext uri="{FF2B5EF4-FFF2-40B4-BE49-F238E27FC236}">
                <a16:creationId xmlns:a16="http://schemas.microsoft.com/office/drawing/2014/main" id="{0D84610B-54F3-DC7C-6188-921D8648CFCB}"/>
              </a:ext>
            </a:extLst>
          </p:cNvPr>
          <p:cNvPicPr>
            <a:picLocks noChangeAspect="1"/>
          </p:cNvPicPr>
          <p:nvPr/>
        </p:nvPicPr>
        <p:blipFill>
          <a:blip r:embed="rId3"/>
          <a:stretch>
            <a:fillRect/>
          </a:stretch>
        </p:blipFill>
        <p:spPr>
          <a:xfrm>
            <a:off x="4893813" y="1307062"/>
            <a:ext cx="7075354" cy="2350537"/>
          </a:xfrm>
          <a:prstGeom prst="rect">
            <a:avLst/>
          </a:prstGeom>
        </p:spPr>
      </p:pic>
      <p:pic>
        <p:nvPicPr>
          <p:cNvPr id="3" name="图片 2">
            <a:extLst>
              <a:ext uri="{FF2B5EF4-FFF2-40B4-BE49-F238E27FC236}">
                <a16:creationId xmlns:a16="http://schemas.microsoft.com/office/drawing/2014/main" id="{6B4DB7F6-4B10-7C5E-26F6-23BDB10DE01F}"/>
              </a:ext>
            </a:extLst>
          </p:cNvPr>
          <p:cNvPicPr>
            <a:picLocks noChangeAspect="1"/>
          </p:cNvPicPr>
          <p:nvPr/>
        </p:nvPicPr>
        <p:blipFill>
          <a:blip r:embed="rId4"/>
          <a:stretch>
            <a:fillRect/>
          </a:stretch>
        </p:blipFill>
        <p:spPr>
          <a:xfrm>
            <a:off x="7717481" y="3657599"/>
            <a:ext cx="4621075" cy="2209100"/>
          </a:xfrm>
          <a:prstGeom prst="rect">
            <a:avLst/>
          </a:prstGeom>
        </p:spPr>
      </p:pic>
      <p:pic>
        <p:nvPicPr>
          <p:cNvPr id="6" name="图片 5">
            <a:extLst>
              <a:ext uri="{FF2B5EF4-FFF2-40B4-BE49-F238E27FC236}">
                <a16:creationId xmlns:a16="http://schemas.microsoft.com/office/drawing/2014/main" id="{3D6EB373-90E1-5232-0D4F-612FAA0749CD}"/>
              </a:ext>
            </a:extLst>
          </p:cNvPr>
          <p:cNvPicPr>
            <a:picLocks noChangeAspect="1"/>
          </p:cNvPicPr>
          <p:nvPr/>
        </p:nvPicPr>
        <p:blipFill>
          <a:blip r:embed="rId5"/>
          <a:stretch>
            <a:fillRect/>
          </a:stretch>
        </p:blipFill>
        <p:spPr>
          <a:xfrm>
            <a:off x="4893813" y="3761757"/>
            <a:ext cx="2823668" cy="1895079"/>
          </a:xfrm>
          <a:prstGeom prst="rect">
            <a:avLst/>
          </a:prstGeom>
        </p:spPr>
      </p:pic>
      <p:pic>
        <p:nvPicPr>
          <p:cNvPr id="11" name="图片 10">
            <a:extLst>
              <a:ext uri="{FF2B5EF4-FFF2-40B4-BE49-F238E27FC236}">
                <a16:creationId xmlns:a16="http://schemas.microsoft.com/office/drawing/2014/main" id="{61985C26-B2A5-D505-0699-30F7A161A103}"/>
              </a:ext>
            </a:extLst>
          </p:cNvPr>
          <p:cNvPicPr>
            <a:picLocks noChangeAspect="1"/>
          </p:cNvPicPr>
          <p:nvPr/>
        </p:nvPicPr>
        <p:blipFill>
          <a:blip r:embed="rId6"/>
          <a:stretch>
            <a:fillRect/>
          </a:stretch>
        </p:blipFill>
        <p:spPr>
          <a:xfrm>
            <a:off x="349021" y="1524167"/>
            <a:ext cx="4311685" cy="4151993"/>
          </a:xfrm>
          <a:prstGeom prst="rect">
            <a:avLst/>
          </a:prstGeom>
        </p:spPr>
      </p:pic>
      <p:pic>
        <p:nvPicPr>
          <p:cNvPr id="12" name="图片 11">
            <a:extLst>
              <a:ext uri="{FF2B5EF4-FFF2-40B4-BE49-F238E27FC236}">
                <a16:creationId xmlns:a16="http://schemas.microsoft.com/office/drawing/2014/main" id="{82CC9C68-F370-61FA-0279-D0025AD75977}"/>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9A6ADB24-10A2-72F5-F2E1-79D62EC0B6D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101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Hot </a:t>
            </a:r>
            <a:r>
              <a:rPr lang="en-US" altLang="zh-CN" sz="3600" dirty="0" err="1">
                <a:solidFill>
                  <a:srgbClr val="C00000"/>
                </a:solidFill>
                <a:latin typeface="微软雅黑" panose="020B0503020204020204" pitchFamily="34" charset="-122"/>
                <a:ea typeface="微软雅黑" panose="020B0503020204020204" pitchFamily="34" charset="-122"/>
              </a:rPr>
              <a:t>ChatGPT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4" descr="AI Takes the Nobel Prize: Its Impact on Science and Society | by Kenji |  Oct, 2024 | Medium">
            <a:extLst>
              <a:ext uri="{FF2B5EF4-FFF2-40B4-BE49-F238E27FC236}">
                <a16:creationId xmlns:a16="http://schemas.microsoft.com/office/drawing/2014/main" id="{5F9441E2-BADE-5813-486F-773646F8F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498"/>
            <a:ext cx="12398288" cy="637188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0D9C3F2-E953-8A20-379B-1EB97A2F0EE1}"/>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712E6477-696D-7A9D-D62D-1323B1213D9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F8989253-17EB-2C79-785C-2630DEF2CB2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spTree>
    <p:extLst>
      <p:ext uri="{BB962C8B-B14F-4D97-AF65-F5344CB8AC3E}">
        <p14:creationId xmlns:p14="http://schemas.microsoft.com/office/powerpoint/2010/main" val="17618728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Independent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with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structures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t>https://</a:t>
            </a:r>
            <a:r>
              <a:rPr lang="en" altLang="zh-CN" dirty="0" err="1"/>
              <a:t>arxiv.org</a:t>
            </a:r>
            <a:r>
              <a:rPr lang="en" altLang="zh-CN" dirty="0"/>
              <a:t>/pdf/2001.08361.pdf</a:t>
            </a:r>
            <a:endParaRPr lang="zh-CN" altLang="en-US" dirty="0"/>
          </a:p>
        </p:txBody>
      </p:sp>
      <p:pic>
        <p:nvPicPr>
          <p:cNvPr id="12" name="图片 11">
            <a:extLst>
              <a:ext uri="{FF2B5EF4-FFF2-40B4-BE49-F238E27FC236}">
                <a16:creationId xmlns:a16="http://schemas.microsoft.com/office/drawing/2014/main" id="{82CC9C68-F370-61FA-0279-D0025AD7597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9A6ADB24-10A2-72F5-F2E1-79D62EC0B6D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09610403-0F51-DE10-A368-ADB9C6F4708D}"/>
              </a:ext>
            </a:extLst>
          </p:cNvPr>
          <p:cNvPicPr>
            <a:picLocks noChangeAspect="1"/>
          </p:cNvPicPr>
          <p:nvPr/>
        </p:nvPicPr>
        <p:blipFill>
          <a:blip r:embed="rId5"/>
          <a:stretch>
            <a:fillRect/>
          </a:stretch>
        </p:blipFill>
        <p:spPr>
          <a:xfrm>
            <a:off x="349021" y="1307063"/>
            <a:ext cx="7772400" cy="2493645"/>
          </a:xfrm>
          <a:prstGeom prst="rect">
            <a:avLst/>
          </a:prstGeom>
        </p:spPr>
      </p:pic>
      <p:pic>
        <p:nvPicPr>
          <p:cNvPr id="5" name="图片 4">
            <a:extLst>
              <a:ext uri="{FF2B5EF4-FFF2-40B4-BE49-F238E27FC236}">
                <a16:creationId xmlns:a16="http://schemas.microsoft.com/office/drawing/2014/main" id="{81122E55-1ADB-CC9B-B94D-F8120DFEEFAB}"/>
              </a:ext>
            </a:extLst>
          </p:cNvPr>
          <p:cNvPicPr>
            <a:picLocks noChangeAspect="1"/>
          </p:cNvPicPr>
          <p:nvPr/>
        </p:nvPicPr>
        <p:blipFill>
          <a:blip r:embed="rId6"/>
          <a:stretch>
            <a:fillRect/>
          </a:stretch>
        </p:blipFill>
        <p:spPr>
          <a:xfrm>
            <a:off x="4508204" y="3491258"/>
            <a:ext cx="7460475" cy="2551060"/>
          </a:xfrm>
          <a:prstGeom prst="rect">
            <a:avLst/>
          </a:prstGeom>
        </p:spPr>
      </p:pic>
    </p:spTree>
    <p:extLst>
      <p:ext uri="{BB962C8B-B14F-4D97-AF65-F5344CB8AC3E}">
        <p14:creationId xmlns:p14="http://schemas.microsoft.com/office/powerpoint/2010/main" val="1033695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Independent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with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training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data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t>https://</a:t>
            </a:r>
            <a:r>
              <a:rPr lang="en" altLang="zh-CN" dirty="0" err="1"/>
              <a:t>arxiv.org</a:t>
            </a:r>
            <a:r>
              <a:rPr lang="en" altLang="zh-CN" dirty="0"/>
              <a:t>/pdf/2001.08361.pdf</a:t>
            </a:r>
            <a:endParaRPr lang="zh-CN" altLang="en-US" dirty="0"/>
          </a:p>
        </p:txBody>
      </p:sp>
      <p:pic>
        <p:nvPicPr>
          <p:cNvPr id="12" name="图片 11">
            <a:extLst>
              <a:ext uri="{FF2B5EF4-FFF2-40B4-BE49-F238E27FC236}">
                <a16:creationId xmlns:a16="http://schemas.microsoft.com/office/drawing/2014/main" id="{82CC9C68-F370-61FA-0279-D0025AD7597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9A6ADB24-10A2-72F5-F2E1-79D62EC0B6D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FF64B5D6-AF67-9147-4371-499D131E643A}"/>
              </a:ext>
            </a:extLst>
          </p:cNvPr>
          <p:cNvPicPr>
            <a:picLocks noChangeAspect="1"/>
          </p:cNvPicPr>
          <p:nvPr/>
        </p:nvPicPr>
        <p:blipFill>
          <a:blip r:embed="rId5"/>
          <a:stretch>
            <a:fillRect/>
          </a:stretch>
        </p:blipFill>
        <p:spPr>
          <a:xfrm>
            <a:off x="349021" y="1711535"/>
            <a:ext cx="11416926" cy="3796128"/>
          </a:xfrm>
          <a:prstGeom prst="rect">
            <a:avLst/>
          </a:prstGeom>
        </p:spPr>
      </p:pic>
    </p:spTree>
    <p:extLst>
      <p:ext uri="{BB962C8B-B14F-4D97-AF65-F5344CB8AC3E}">
        <p14:creationId xmlns:p14="http://schemas.microsoft.com/office/powerpoint/2010/main" val="18321614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287669" cy="646331"/>
          </a:xfrm>
          <a:prstGeom prst="rect">
            <a:avLst/>
          </a:prstGeom>
          <a:noFill/>
        </p:spPr>
        <p:txBody>
          <a:bodyPr wrap="square" rtlCol="0">
            <a:spAutoFit/>
          </a:bodyPr>
          <a:lstStyle/>
          <a:p>
            <a:r>
              <a:rPr lang="en-US" altLang="zh-CN" sz="3600" dirty="0">
                <a:solidFill>
                  <a:srgbClr val="C00000"/>
                </a:solidFill>
              </a:rPr>
              <a:t>“Thermodynamics”</a:t>
            </a:r>
            <a:r>
              <a:rPr lang="zh-CN" altLang="en-US" sz="3600" dirty="0">
                <a:solidFill>
                  <a:srgbClr val="C00000"/>
                </a:solidFill>
              </a:rPr>
              <a:t> </a:t>
            </a:r>
            <a:r>
              <a:rPr lang="en-US" altLang="zh-CN" sz="3600" dirty="0">
                <a:solidFill>
                  <a:srgbClr val="C00000"/>
                </a:solidFill>
              </a:rPr>
              <a:t>of</a:t>
            </a:r>
            <a:r>
              <a:rPr lang="zh-CN" altLang="en-US" sz="3600" dirty="0">
                <a:solidFill>
                  <a:srgbClr val="C00000"/>
                </a:solidFill>
              </a:rPr>
              <a:t> </a:t>
            </a:r>
            <a:r>
              <a:rPr lang="en-US" altLang="zh-CN" sz="3600" dirty="0">
                <a:solidFill>
                  <a:srgbClr val="C00000"/>
                </a:solidFill>
              </a:rPr>
              <a:t>LLM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hlinkClick r:id="rId3"/>
              </a:rPr>
              <a:t>https://arxiv.org/pdf/2001.08361.pdf</a:t>
            </a:r>
            <a:endParaRPr lang="zh-CN" altLang="en-US" dirty="0"/>
          </a:p>
        </p:txBody>
      </p:sp>
      <p:pic>
        <p:nvPicPr>
          <p:cNvPr id="3" name="图片 2">
            <a:extLst>
              <a:ext uri="{FF2B5EF4-FFF2-40B4-BE49-F238E27FC236}">
                <a16:creationId xmlns:a16="http://schemas.microsoft.com/office/drawing/2014/main" id="{00B6AA98-E302-6FF7-B8CC-A488454F3899}"/>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7EE0E61B-0514-4B73-3922-E6784E6BFF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B5655424-7138-948E-256E-AC047418B614}"/>
              </a:ext>
            </a:extLst>
          </p:cNvPr>
          <p:cNvPicPr>
            <a:picLocks noChangeAspect="1"/>
          </p:cNvPicPr>
          <p:nvPr/>
        </p:nvPicPr>
        <p:blipFill>
          <a:blip r:embed="rId6"/>
          <a:stretch>
            <a:fillRect/>
          </a:stretch>
        </p:blipFill>
        <p:spPr>
          <a:xfrm>
            <a:off x="814039" y="1470775"/>
            <a:ext cx="4828205" cy="1336219"/>
          </a:xfrm>
          <a:prstGeom prst="rect">
            <a:avLst/>
          </a:prstGeom>
        </p:spPr>
      </p:pic>
      <p:pic>
        <p:nvPicPr>
          <p:cNvPr id="11" name="图片 10">
            <a:extLst>
              <a:ext uri="{FF2B5EF4-FFF2-40B4-BE49-F238E27FC236}">
                <a16:creationId xmlns:a16="http://schemas.microsoft.com/office/drawing/2014/main" id="{B01F049C-F0A5-762A-ACF2-22F5D124A5B2}"/>
              </a:ext>
            </a:extLst>
          </p:cNvPr>
          <p:cNvPicPr>
            <a:picLocks noChangeAspect="1"/>
          </p:cNvPicPr>
          <p:nvPr/>
        </p:nvPicPr>
        <p:blipFill>
          <a:blip r:embed="rId7"/>
          <a:stretch>
            <a:fillRect/>
          </a:stretch>
        </p:blipFill>
        <p:spPr>
          <a:xfrm>
            <a:off x="779806" y="2936854"/>
            <a:ext cx="5416498" cy="1114153"/>
          </a:xfrm>
          <a:prstGeom prst="rect">
            <a:avLst/>
          </a:prstGeom>
        </p:spPr>
      </p:pic>
      <p:pic>
        <p:nvPicPr>
          <p:cNvPr id="12" name="图片 11">
            <a:extLst>
              <a:ext uri="{FF2B5EF4-FFF2-40B4-BE49-F238E27FC236}">
                <a16:creationId xmlns:a16="http://schemas.microsoft.com/office/drawing/2014/main" id="{96381AEF-A1F1-F849-FF2F-0B317D50054F}"/>
              </a:ext>
            </a:extLst>
          </p:cNvPr>
          <p:cNvPicPr>
            <a:picLocks noChangeAspect="1"/>
          </p:cNvPicPr>
          <p:nvPr/>
        </p:nvPicPr>
        <p:blipFill>
          <a:blip r:embed="rId8"/>
          <a:stretch>
            <a:fillRect/>
          </a:stretch>
        </p:blipFill>
        <p:spPr>
          <a:xfrm>
            <a:off x="349021" y="4607043"/>
            <a:ext cx="6098459" cy="1172253"/>
          </a:xfrm>
          <a:prstGeom prst="rect">
            <a:avLst/>
          </a:prstGeom>
        </p:spPr>
      </p:pic>
      <p:sp>
        <p:nvSpPr>
          <p:cNvPr id="21" name="文本框 20">
            <a:extLst>
              <a:ext uri="{FF2B5EF4-FFF2-40B4-BE49-F238E27FC236}">
                <a16:creationId xmlns:a16="http://schemas.microsoft.com/office/drawing/2014/main" id="{0E6D1AC5-572D-3864-ED29-E15A6DC83887}"/>
              </a:ext>
            </a:extLst>
          </p:cNvPr>
          <p:cNvSpPr txBox="1"/>
          <p:nvPr/>
        </p:nvSpPr>
        <p:spPr>
          <a:xfrm>
            <a:off x="6408176" y="381769"/>
            <a:ext cx="5783824" cy="3785652"/>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400" dirty="0"/>
              <a:t>L:</a:t>
            </a:r>
            <a:r>
              <a:rPr kumimoji="1" lang="zh-CN" altLang="en-US" sz="2400" dirty="0"/>
              <a:t> </a:t>
            </a:r>
            <a:r>
              <a:rPr kumimoji="1" lang="en-US" altLang="zh-CN" sz="2400" dirty="0"/>
              <a:t>test</a:t>
            </a:r>
            <a:r>
              <a:rPr kumimoji="1" lang="zh-CN" altLang="en-US" sz="2400" dirty="0"/>
              <a:t> </a:t>
            </a:r>
            <a:r>
              <a:rPr kumimoji="1" lang="en-US" altLang="zh-CN" sz="2400" dirty="0"/>
              <a:t>loss</a:t>
            </a:r>
          </a:p>
          <a:p>
            <a:pPr marL="342900" indent="-342900">
              <a:buFont typeface="Arial" panose="020B0604020202020204" pitchFamily="34" charset="0"/>
              <a:buChar char="•"/>
            </a:pPr>
            <a:r>
              <a:rPr kumimoji="1" lang="en-US" altLang="zh-CN" sz="2400" dirty="0"/>
              <a:t>D:</a:t>
            </a:r>
            <a:r>
              <a:rPr kumimoji="1" lang="zh-CN" altLang="en-US" sz="2400" dirty="0"/>
              <a:t> </a:t>
            </a:r>
            <a:r>
              <a:rPr kumimoji="1" lang="en-US" altLang="zh-CN" sz="2400" dirty="0"/>
              <a:t>size</a:t>
            </a:r>
            <a:r>
              <a:rPr kumimoji="1" lang="zh-CN" altLang="en-US" sz="2400" dirty="0"/>
              <a:t> </a:t>
            </a:r>
            <a:r>
              <a:rPr kumimoji="1" lang="en-US" altLang="zh-CN" sz="2400" dirty="0"/>
              <a:t>of</a:t>
            </a:r>
            <a:r>
              <a:rPr kumimoji="1" lang="zh-CN" altLang="en-US" sz="2400" dirty="0"/>
              <a:t> </a:t>
            </a:r>
            <a:r>
              <a:rPr kumimoji="1" lang="en-US" altLang="zh-CN" sz="2400" dirty="0"/>
              <a:t>training</a:t>
            </a:r>
            <a:r>
              <a:rPr kumimoji="1" lang="zh-CN" altLang="en-US" sz="2400" dirty="0"/>
              <a:t> </a:t>
            </a:r>
            <a:r>
              <a:rPr kumimoji="1" lang="en-US" altLang="zh-CN" sz="2400" dirty="0"/>
              <a:t>data</a:t>
            </a:r>
            <a:r>
              <a:rPr kumimoji="1" lang="zh-CN" altLang="en-US" sz="2400" dirty="0"/>
              <a:t> </a:t>
            </a:r>
            <a:r>
              <a:rPr kumimoji="1" lang="en-US" altLang="zh-CN" sz="2400" dirty="0"/>
              <a:t>in</a:t>
            </a:r>
            <a:r>
              <a:rPr kumimoji="1" lang="zh-CN" altLang="en-US" sz="2400" dirty="0"/>
              <a:t> </a:t>
            </a:r>
            <a:r>
              <a:rPr kumimoji="1" lang="en-US" altLang="zh-CN" sz="2400" dirty="0"/>
              <a:t>tokens</a:t>
            </a:r>
          </a:p>
          <a:p>
            <a:pPr marL="342900" indent="-342900">
              <a:buFont typeface="Arial" panose="020B0604020202020204" pitchFamily="34" charset="0"/>
              <a:buChar char="•"/>
            </a:pPr>
            <a:r>
              <a:rPr kumimoji="1" lang="en-US" altLang="zh-CN" sz="2400" dirty="0"/>
              <a:t>N:</a:t>
            </a:r>
            <a:r>
              <a:rPr kumimoji="1" lang="zh-CN" altLang="en-US" sz="2400" dirty="0"/>
              <a:t> </a:t>
            </a:r>
            <a:r>
              <a:rPr kumimoji="1" lang="en-US" altLang="zh-CN" sz="2400" dirty="0"/>
              <a:t>#</a:t>
            </a:r>
            <a:r>
              <a:rPr kumimoji="1" lang="zh-CN" altLang="en-US" sz="2400" dirty="0"/>
              <a:t> </a:t>
            </a:r>
            <a:r>
              <a:rPr kumimoji="1" lang="en-US" altLang="zh-CN" sz="2400" dirty="0"/>
              <a:t>of</a:t>
            </a:r>
            <a:r>
              <a:rPr kumimoji="1" lang="zh-CN" altLang="en-US" sz="2400" dirty="0"/>
              <a:t> </a:t>
            </a:r>
            <a:r>
              <a:rPr kumimoji="1" lang="en-US" altLang="zh-CN" sz="2400" dirty="0"/>
              <a:t>parameters(</a:t>
            </a:r>
            <a:r>
              <a:rPr lang="en" altLang="zh-CN" sz="2400" dirty="0"/>
              <a:t>non-embedding</a:t>
            </a:r>
            <a:r>
              <a:rPr lang="en-US" altLang="zh-CN" sz="2400" dirty="0"/>
              <a:t>)</a:t>
            </a:r>
            <a:endParaRPr kumimoji="1" lang="en-US" altLang="zh-CN" sz="2400" dirty="0"/>
          </a:p>
          <a:p>
            <a:pPr marL="342900" indent="-342900">
              <a:buFont typeface="Arial" panose="020B0604020202020204" pitchFamily="34" charset="0"/>
              <a:buChar char="•"/>
            </a:pPr>
            <a:r>
              <a:rPr kumimoji="1" lang="en-US" altLang="zh-CN" sz="2400" dirty="0"/>
              <a:t>B:</a:t>
            </a:r>
            <a:r>
              <a:rPr kumimoji="1" lang="zh-CN" altLang="en-US" sz="2400" dirty="0"/>
              <a:t> </a:t>
            </a:r>
            <a:r>
              <a:rPr lang="en" altLang="zh-CN" sz="2400" dirty="0"/>
              <a:t>optimal batch size</a:t>
            </a:r>
            <a:endParaRPr kumimoji="1" lang="en-US" altLang="zh-CN" sz="2400" dirty="0"/>
          </a:p>
          <a:p>
            <a:pPr marL="342900" indent="-342900">
              <a:buFont typeface="Arial" panose="020B0604020202020204" pitchFamily="34" charset="0"/>
              <a:buChar char="•"/>
            </a:pPr>
            <a:r>
              <a:rPr lang="en" altLang="zh-CN" sz="2400" dirty="0"/>
              <a:t>C ≈ 6NBS </a:t>
            </a:r>
            <a:r>
              <a:rPr kumimoji="1" lang="en-US" altLang="zh-CN" sz="2400" dirty="0"/>
              <a:t>:</a:t>
            </a:r>
            <a:r>
              <a:rPr kumimoji="1" lang="zh-CN" altLang="en-US" sz="2400" dirty="0"/>
              <a:t> </a:t>
            </a:r>
            <a:r>
              <a:rPr lang="en" altLang="zh-CN" sz="2400" dirty="0"/>
              <a:t>an estimate of the total non-embedding training compute</a:t>
            </a:r>
          </a:p>
          <a:p>
            <a:pPr marL="342900" indent="-342900">
              <a:buFont typeface="Arial" panose="020B0604020202020204" pitchFamily="34" charset="0"/>
              <a:buChar char="•"/>
            </a:pPr>
            <a:r>
              <a:rPr kumimoji="1" lang="en-US" altLang="zh-CN" sz="2400" dirty="0" err="1"/>
              <a:t>C</a:t>
            </a:r>
            <a:r>
              <a:rPr kumimoji="1" lang="en-US" altLang="zh-CN" sz="2400" baseline="-25000" dirty="0" err="1"/>
              <a:t>min</a:t>
            </a:r>
            <a:r>
              <a:rPr kumimoji="1" lang="en-US" altLang="zh-CN" sz="2400" dirty="0"/>
              <a:t>:</a:t>
            </a:r>
            <a:r>
              <a:rPr kumimoji="1" lang="zh-CN" altLang="en-US" sz="2400" dirty="0"/>
              <a:t> </a:t>
            </a:r>
            <a:r>
              <a:rPr lang="en" altLang="zh-CN" sz="2400" dirty="0"/>
              <a:t>optimally allocated compute budget</a:t>
            </a:r>
            <a:endParaRPr kumimoji="1" lang="en-US" altLang="zh-CN" sz="2400" dirty="0"/>
          </a:p>
          <a:p>
            <a:pPr marL="342900" indent="-342900">
              <a:buFont typeface="Arial" panose="020B0604020202020204" pitchFamily="34" charset="0"/>
              <a:buChar char="•"/>
            </a:pPr>
            <a:r>
              <a:rPr kumimoji="1" lang="en-US" altLang="zh-CN" sz="2400" dirty="0"/>
              <a:t>S:</a:t>
            </a:r>
            <a:r>
              <a:rPr kumimoji="1" lang="zh-CN" altLang="en-US" sz="2400" dirty="0"/>
              <a:t> </a:t>
            </a:r>
            <a:r>
              <a:rPr kumimoji="1" lang="en-US" altLang="zh-CN" sz="2400" dirty="0"/>
              <a:t>#</a:t>
            </a:r>
            <a:r>
              <a:rPr kumimoji="1" lang="zh-CN" altLang="en-US" sz="2400" dirty="0"/>
              <a:t> </a:t>
            </a:r>
            <a:r>
              <a:rPr kumimoji="1" lang="en-US" altLang="zh-CN" sz="2400" dirty="0"/>
              <a:t>of</a:t>
            </a:r>
            <a:r>
              <a:rPr kumimoji="1" lang="zh-CN" altLang="en-US" sz="2400" dirty="0"/>
              <a:t> </a:t>
            </a:r>
            <a:r>
              <a:rPr kumimoji="1" lang="en-US" altLang="zh-CN" sz="2400" dirty="0"/>
              <a:t>training</a:t>
            </a:r>
            <a:r>
              <a:rPr kumimoji="1" lang="zh-CN" altLang="en-US" sz="2400" dirty="0"/>
              <a:t> </a:t>
            </a:r>
            <a:r>
              <a:rPr kumimoji="1" lang="en-US" altLang="zh-CN" sz="2400" dirty="0"/>
              <a:t>steps</a:t>
            </a:r>
          </a:p>
          <a:p>
            <a:pPr marL="342900" indent="-342900">
              <a:buFont typeface="Arial" panose="020B0604020202020204" pitchFamily="34" charset="0"/>
              <a:buChar char="•"/>
            </a:pPr>
            <a:r>
              <a:rPr kumimoji="1" lang="en-US" altLang="zh-CN" sz="2400" dirty="0" err="1"/>
              <a:t>S</a:t>
            </a:r>
            <a:r>
              <a:rPr kumimoji="1" lang="en-US" altLang="zh-CN" sz="2400" baseline="-25000" dirty="0" err="1"/>
              <a:t>min</a:t>
            </a:r>
            <a:r>
              <a:rPr kumimoji="1" lang="en-US" altLang="zh-CN" sz="2400" dirty="0"/>
              <a:t>:</a:t>
            </a:r>
            <a:r>
              <a:rPr kumimoji="1" lang="zh-CN" altLang="en-US" sz="2400" dirty="0"/>
              <a:t> </a:t>
            </a:r>
            <a:r>
              <a:rPr lang="en" altLang="zh-CN" sz="2400" dirty="0"/>
              <a:t>the minimum possible number of optimization steps</a:t>
            </a:r>
            <a:endParaRPr kumimoji="1" lang="zh-CN" altLang="en-US" sz="2400" dirty="0"/>
          </a:p>
        </p:txBody>
      </p:sp>
      <p:pic>
        <p:nvPicPr>
          <p:cNvPr id="22" name="图片 21">
            <a:extLst>
              <a:ext uri="{FF2B5EF4-FFF2-40B4-BE49-F238E27FC236}">
                <a16:creationId xmlns:a16="http://schemas.microsoft.com/office/drawing/2014/main" id="{0A081E5E-106D-173F-B50E-D3893BF1DAA5}"/>
              </a:ext>
            </a:extLst>
          </p:cNvPr>
          <p:cNvPicPr>
            <a:picLocks noChangeAspect="1"/>
          </p:cNvPicPr>
          <p:nvPr/>
        </p:nvPicPr>
        <p:blipFill>
          <a:blip r:embed="rId9"/>
          <a:stretch>
            <a:fillRect/>
          </a:stretch>
        </p:blipFill>
        <p:spPr>
          <a:xfrm>
            <a:off x="9508467" y="5247290"/>
            <a:ext cx="2120900" cy="520700"/>
          </a:xfrm>
          <a:prstGeom prst="rect">
            <a:avLst/>
          </a:prstGeom>
        </p:spPr>
      </p:pic>
      <p:pic>
        <p:nvPicPr>
          <p:cNvPr id="23" name="图片 22">
            <a:extLst>
              <a:ext uri="{FF2B5EF4-FFF2-40B4-BE49-F238E27FC236}">
                <a16:creationId xmlns:a16="http://schemas.microsoft.com/office/drawing/2014/main" id="{6959D601-1FDB-E63F-30DB-D0817376F577}"/>
              </a:ext>
            </a:extLst>
          </p:cNvPr>
          <p:cNvPicPr>
            <a:picLocks noChangeAspect="1"/>
          </p:cNvPicPr>
          <p:nvPr/>
        </p:nvPicPr>
        <p:blipFill>
          <a:blip r:embed="rId10"/>
          <a:stretch>
            <a:fillRect/>
          </a:stretch>
        </p:blipFill>
        <p:spPr>
          <a:xfrm>
            <a:off x="6932435" y="5280375"/>
            <a:ext cx="1968500" cy="495300"/>
          </a:xfrm>
          <a:prstGeom prst="rect">
            <a:avLst/>
          </a:prstGeom>
        </p:spPr>
      </p:pic>
      <p:pic>
        <p:nvPicPr>
          <p:cNvPr id="24" name="图片 23">
            <a:extLst>
              <a:ext uri="{FF2B5EF4-FFF2-40B4-BE49-F238E27FC236}">
                <a16:creationId xmlns:a16="http://schemas.microsoft.com/office/drawing/2014/main" id="{BE91160B-3FAB-DEB2-CC51-A4844E78EAA5}"/>
              </a:ext>
            </a:extLst>
          </p:cNvPr>
          <p:cNvPicPr>
            <a:picLocks noChangeAspect="1"/>
          </p:cNvPicPr>
          <p:nvPr/>
        </p:nvPicPr>
        <p:blipFill>
          <a:blip r:embed="rId11"/>
          <a:stretch>
            <a:fillRect/>
          </a:stretch>
        </p:blipFill>
        <p:spPr>
          <a:xfrm>
            <a:off x="6932435" y="4674817"/>
            <a:ext cx="1436941" cy="552669"/>
          </a:xfrm>
          <a:prstGeom prst="rect">
            <a:avLst/>
          </a:prstGeom>
        </p:spPr>
      </p:pic>
      <p:pic>
        <p:nvPicPr>
          <p:cNvPr id="25" name="图片 24">
            <a:extLst>
              <a:ext uri="{FF2B5EF4-FFF2-40B4-BE49-F238E27FC236}">
                <a16:creationId xmlns:a16="http://schemas.microsoft.com/office/drawing/2014/main" id="{DB21F6DE-33D3-3F73-6B7D-4473B2346518}"/>
              </a:ext>
            </a:extLst>
          </p:cNvPr>
          <p:cNvPicPr>
            <a:picLocks noChangeAspect="1"/>
          </p:cNvPicPr>
          <p:nvPr/>
        </p:nvPicPr>
        <p:blipFill>
          <a:blip r:embed="rId12"/>
          <a:stretch>
            <a:fillRect/>
          </a:stretch>
        </p:blipFill>
        <p:spPr>
          <a:xfrm>
            <a:off x="9092824" y="4662001"/>
            <a:ext cx="2952187" cy="479034"/>
          </a:xfrm>
          <a:prstGeom prst="rect">
            <a:avLst/>
          </a:prstGeom>
        </p:spPr>
      </p:pic>
      <p:sp>
        <p:nvSpPr>
          <p:cNvPr id="26" name="文本框 25">
            <a:extLst>
              <a:ext uri="{FF2B5EF4-FFF2-40B4-BE49-F238E27FC236}">
                <a16:creationId xmlns:a16="http://schemas.microsoft.com/office/drawing/2014/main" id="{5217D0AF-657E-4A2E-9A15-543EFFFC5F65}"/>
              </a:ext>
            </a:extLst>
          </p:cNvPr>
          <p:cNvSpPr txBox="1"/>
          <p:nvPr/>
        </p:nvSpPr>
        <p:spPr>
          <a:xfrm>
            <a:off x="349021" y="4167421"/>
            <a:ext cx="1956857" cy="369332"/>
          </a:xfrm>
          <a:prstGeom prst="rect">
            <a:avLst/>
          </a:prstGeom>
          <a:noFill/>
        </p:spPr>
        <p:txBody>
          <a:bodyPr wrap="square" rtlCol="0">
            <a:spAutoFit/>
          </a:bodyPr>
          <a:lstStyle/>
          <a:p>
            <a:r>
              <a:rPr kumimoji="1" lang="en-US" altLang="zh-CN" dirty="0"/>
              <a:t>With</a:t>
            </a:r>
            <a:r>
              <a:rPr kumimoji="1" lang="zh-CN" altLang="en-US" dirty="0"/>
              <a:t> </a:t>
            </a:r>
            <a:r>
              <a:rPr kumimoji="1" lang="en-US" altLang="zh-CN" dirty="0"/>
              <a:t>C</a:t>
            </a:r>
            <a:r>
              <a:rPr kumimoji="1" lang="zh-CN" altLang="en-US" dirty="0"/>
              <a:t> </a:t>
            </a:r>
            <a:r>
              <a:rPr kumimoji="1" lang="en-US" altLang="zh-CN" dirty="0"/>
              <a:t>is</a:t>
            </a:r>
            <a:r>
              <a:rPr kumimoji="1" lang="zh-CN" altLang="en-US" dirty="0"/>
              <a:t> </a:t>
            </a:r>
            <a:r>
              <a:rPr kumimoji="1" lang="en-US" altLang="zh-CN" dirty="0"/>
              <a:t>given</a:t>
            </a:r>
            <a:endParaRPr kumimoji="1" lang="zh-CN" altLang="en-US" dirty="0"/>
          </a:p>
        </p:txBody>
      </p:sp>
    </p:spTree>
    <p:extLst>
      <p:ext uri="{BB962C8B-B14F-4D97-AF65-F5344CB8AC3E}">
        <p14:creationId xmlns:p14="http://schemas.microsoft.com/office/powerpoint/2010/main" val="20920969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287669" cy="646331"/>
          </a:xfrm>
          <a:prstGeom prst="rect">
            <a:avLst/>
          </a:prstGeom>
          <a:noFill/>
        </p:spPr>
        <p:txBody>
          <a:bodyPr wrap="square" rtlCol="0">
            <a:spAutoFit/>
          </a:bodyPr>
          <a:lstStyle/>
          <a:p>
            <a:r>
              <a:rPr lang="en" altLang="zh-CN" sz="3600" dirty="0">
                <a:solidFill>
                  <a:srgbClr val="C00000"/>
                </a:solidFill>
              </a:rPr>
              <a:t>Optimal Allocation of the Compute Budget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hlinkClick r:id="rId3"/>
              </a:rPr>
              <a:t>https://arxiv.org/pdf/2001.08361.pdf</a:t>
            </a:r>
            <a:endParaRPr lang="zh-CN" altLang="en-US" dirty="0"/>
          </a:p>
        </p:txBody>
      </p:sp>
      <p:pic>
        <p:nvPicPr>
          <p:cNvPr id="13" name="图片 12">
            <a:extLst>
              <a:ext uri="{FF2B5EF4-FFF2-40B4-BE49-F238E27FC236}">
                <a16:creationId xmlns:a16="http://schemas.microsoft.com/office/drawing/2014/main" id="{E499CBE9-5197-DC88-C274-954AC4DCCAE3}"/>
              </a:ext>
            </a:extLst>
          </p:cNvPr>
          <p:cNvPicPr>
            <a:picLocks noChangeAspect="1"/>
          </p:cNvPicPr>
          <p:nvPr/>
        </p:nvPicPr>
        <p:blipFill>
          <a:blip r:embed="rId4"/>
          <a:stretch>
            <a:fillRect/>
          </a:stretch>
        </p:blipFill>
        <p:spPr>
          <a:xfrm>
            <a:off x="266789" y="1307063"/>
            <a:ext cx="7839685" cy="2604043"/>
          </a:xfrm>
          <a:prstGeom prst="rect">
            <a:avLst/>
          </a:prstGeom>
        </p:spPr>
      </p:pic>
      <p:pic>
        <p:nvPicPr>
          <p:cNvPr id="15" name="图片 14">
            <a:extLst>
              <a:ext uri="{FF2B5EF4-FFF2-40B4-BE49-F238E27FC236}">
                <a16:creationId xmlns:a16="http://schemas.microsoft.com/office/drawing/2014/main" id="{C9F336DC-F452-0F1B-A9CC-8018A29B9BCE}"/>
              </a:ext>
            </a:extLst>
          </p:cNvPr>
          <p:cNvPicPr>
            <a:picLocks noChangeAspect="1"/>
          </p:cNvPicPr>
          <p:nvPr/>
        </p:nvPicPr>
        <p:blipFill>
          <a:blip r:embed="rId5"/>
          <a:stretch>
            <a:fillRect/>
          </a:stretch>
        </p:blipFill>
        <p:spPr>
          <a:xfrm>
            <a:off x="8106474" y="1283478"/>
            <a:ext cx="3762411" cy="2499219"/>
          </a:xfrm>
          <a:prstGeom prst="rect">
            <a:avLst/>
          </a:prstGeom>
        </p:spPr>
      </p:pic>
      <p:pic>
        <p:nvPicPr>
          <p:cNvPr id="16" name="图片 15">
            <a:extLst>
              <a:ext uri="{FF2B5EF4-FFF2-40B4-BE49-F238E27FC236}">
                <a16:creationId xmlns:a16="http://schemas.microsoft.com/office/drawing/2014/main" id="{DEC38A52-E125-501D-4F3A-32E144BAF318}"/>
              </a:ext>
            </a:extLst>
          </p:cNvPr>
          <p:cNvPicPr>
            <a:picLocks noChangeAspect="1"/>
          </p:cNvPicPr>
          <p:nvPr/>
        </p:nvPicPr>
        <p:blipFill>
          <a:blip r:embed="rId6"/>
          <a:stretch>
            <a:fillRect/>
          </a:stretch>
        </p:blipFill>
        <p:spPr>
          <a:xfrm>
            <a:off x="4521344" y="3819931"/>
            <a:ext cx="3585130" cy="2282574"/>
          </a:xfrm>
          <a:prstGeom prst="rect">
            <a:avLst/>
          </a:prstGeom>
        </p:spPr>
      </p:pic>
      <p:pic>
        <p:nvPicPr>
          <p:cNvPr id="3" name="图片 2">
            <a:extLst>
              <a:ext uri="{FF2B5EF4-FFF2-40B4-BE49-F238E27FC236}">
                <a16:creationId xmlns:a16="http://schemas.microsoft.com/office/drawing/2014/main" id="{00B6AA98-E302-6FF7-B8CC-A488454F3899}"/>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7EE0E61B-0514-4B73-3922-E6784E6BFF9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1AED4145-40A7-89BC-111C-7F09DE40E6AA}"/>
              </a:ext>
            </a:extLst>
          </p:cNvPr>
          <p:cNvPicPr>
            <a:picLocks noChangeAspect="1"/>
          </p:cNvPicPr>
          <p:nvPr/>
        </p:nvPicPr>
        <p:blipFill>
          <a:blip r:embed="rId9"/>
          <a:stretch>
            <a:fillRect/>
          </a:stretch>
        </p:blipFill>
        <p:spPr>
          <a:xfrm>
            <a:off x="8106473" y="3819930"/>
            <a:ext cx="3762411" cy="2196346"/>
          </a:xfrm>
          <a:prstGeom prst="rect">
            <a:avLst/>
          </a:prstGeom>
        </p:spPr>
      </p:pic>
    </p:spTree>
    <p:extLst>
      <p:ext uri="{BB962C8B-B14F-4D97-AF65-F5344CB8AC3E}">
        <p14:creationId xmlns:p14="http://schemas.microsoft.com/office/powerpoint/2010/main" val="32516479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287669" cy="646331"/>
          </a:xfrm>
          <a:prstGeom prst="rect">
            <a:avLst/>
          </a:prstGeom>
          <a:noFill/>
        </p:spPr>
        <p:txBody>
          <a:bodyPr wrap="square" rtlCol="0">
            <a:spAutoFit/>
          </a:bodyPr>
          <a:lstStyle/>
          <a:p>
            <a:r>
              <a:rPr lang="en" altLang="zh-CN" sz="3600" dirty="0">
                <a:solidFill>
                  <a:srgbClr val="C00000"/>
                </a:solidFill>
              </a:rPr>
              <a:t>Scaling</a:t>
            </a:r>
            <a:r>
              <a:rPr lang="zh-CN" altLang="en-US" sz="3600" dirty="0">
                <a:solidFill>
                  <a:srgbClr val="C00000"/>
                </a:solidFill>
              </a:rPr>
              <a:t> </a:t>
            </a:r>
            <a:r>
              <a:rPr lang="en-US" altLang="zh-CN" sz="3600" dirty="0">
                <a:solidFill>
                  <a:srgbClr val="C00000"/>
                </a:solidFill>
              </a:rPr>
              <a:t>laws</a:t>
            </a:r>
            <a:r>
              <a:rPr lang="zh-CN" altLang="en-US" sz="3600" dirty="0">
                <a:solidFill>
                  <a:srgbClr val="C00000"/>
                </a:solidFill>
              </a:rPr>
              <a:t> </a:t>
            </a:r>
            <a:r>
              <a:rPr lang="en-US" altLang="zh-CN" sz="3600" dirty="0">
                <a:solidFill>
                  <a:srgbClr val="C00000"/>
                </a:solidFill>
              </a:rPr>
              <a:t>of</a:t>
            </a:r>
            <a:r>
              <a:rPr lang="zh-CN" altLang="en-US" sz="3600" dirty="0">
                <a:solidFill>
                  <a:srgbClr val="C00000"/>
                </a:solidFill>
              </a:rPr>
              <a:t> </a:t>
            </a:r>
            <a:r>
              <a:rPr lang="en-US" altLang="zh-CN" sz="3600" dirty="0">
                <a:solidFill>
                  <a:srgbClr val="C00000"/>
                </a:solidFill>
              </a:rPr>
              <a:t>vision</a:t>
            </a:r>
            <a:r>
              <a:rPr lang="zh-CN" altLang="en-US" sz="3600" dirty="0">
                <a:solidFill>
                  <a:srgbClr val="C00000"/>
                </a:solidFill>
              </a:rPr>
              <a:t> </a:t>
            </a:r>
            <a:r>
              <a:rPr lang="en-US" altLang="zh-CN" sz="3600" dirty="0">
                <a:solidFill>
                  <a:srgbClr val="C00000"/>
                </a:solidFill>
              </a:rPr>
              <a:t>transformer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hlinkClick r:id="rId3"/>
              </a:rPr>
              <a:t>https://arxiv.org/pdf/2106.04560.pdf</a:t>
            </a:r>
            <a:endParaRPr lang="en" altLang="zh-CN" dirty="0"/>
          </a:p>
        </p:txBody>
      </p:sp>
      <p:pic>
        <p:nvPicPr>
          <p:cNvPr id="3" name="图片 2">
            <a:extLst>
              <a:ext uri="{FF2B5EF4-FFF2-40B4-BE49-F238E27FC236}">
                <a16:creationId xmlns:a16="http://schemas.microsoft.com/office/drawing/2014/main" id="{00B6AA98-E302-6FF7-B8CC-A488454F3899}"/>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7EE0E61B-0514-4B73-3922-E6784E6BFF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A41EF2A2-4D0C-710B-06A1-F9B42808F193}"/>
              </a:ext>
            </a:extLst>
          </p:cNvPr>
          <p:cNvPicPr>
            <a:picLocks noChangeAspect="1"/>
          </p:cNvPicPr>
          <p:nvPr/>
        </p:nvPicPr>
        <p:blipFill>
          <a:blip r:embed="rId6"/>
          <a:stretch>
            <a:fillRect/>
          </a:stretch>
        </p:blipFill>
        <p:spPr>
          <a:xfrm>
            <a:off x="239234" y="1507780"/>
            <a:ext cx="7772400" cy="3124200"/>
          </a:xfrm>
          <a:prstGeom prst="rect">
            <a:avLst/>
          </a:prstGeom>
        </p:spPr>
      </p:pic>
      <p:pic>
        <p:nvPicPr>
          <p:cNvPr id="4" name="图片 3">
            <a:extLst>
              <a:ext uri="{FF2B5EF4-FFF2-40B4-BE49-F238E27FC236}">
                <a16:creationId xmlns:a16="http://schemas.microsoft.com/office/drawing/2014/main" id="{77E6EC9C-945D-B5A5-6DC2-A1BDBB419ADD}"/>
              </a:ext>
            </a:extLst>
          </p:cNvPr>
          <p:cNvPicPr>
            <a:picLocks noChangeAspect="1"/>
          </p:cNvPicPr>
          <p:nvPr/>
        </p:nvPicPr>
        <p:blipFill>
          <a:blip r:embed="rId7"/>
          <a:stretch>
            <a:fillRect/>
          </a:stretch>
        </p:blipFill>
        <p:spPr>
          <a:xfrm>
            <a:off x="7813806" y="2822320"/>
            <a:ext cx="4378194" cy="3026105"/>
          </a:xfrm>
          <a:prstGeom prst="rect">
            <a:avLst/>
          </a:prstGeom>
        </p:spPr>
      </p:pic>
    </p:spTree>
    <p:extLst>
      <p:ext uri="{BB962C8B-B14F-4D97-AF65-F5344CB8AC3E}">
        <p14:creationId xmlns:p14="http://schemas.microsoft.com/office/powerpoint/2010/main" val="27296110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4EEA5A0-004F-1548-28E9-9EA4F874E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822" y="1270122"/>
            <a:ext cx="7030385" cy="634050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Emergent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abilities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5303348-9283-91E2-2C4A-D9CE8BCACACC}"/>
              </a:ext>
            </a:extLst>
          </p:cNvPr>
          <p:cNvSpPr/>
          <p:nvPr/>
        </p:nvSpPr>
        <p:spPr>
          <a:xfrm>
            <a:off x="4164741" y="6102505"/>
            <a:ext cx="7882548" cy="155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4D3B0E9-274A-7CFE-7702-7C39A2335DA6}"/>
              </a:ext>
            </a:extLst>
          </p:cNvPr>
          <p:cNvPicPr>
            <a:picLocks noChangeAspect="1"/>
          </p:cNvPicPr>
          <p:nvPr/>
        </p:nvPicPr>
        <p:blipFill>
          <a:blip r:embed="rId4"/>
          <a:stretch>
            <a:fillRect/>
          </a:stretch>
        </p:blipFill>
        <p:spPr>
          <a:xfrm>
            <a:off x="349022" y="1307063"/>
            <a:ext cx="4241800" cy="4597400"/>
          </a:xfrm>
          <a:prstGeom prst="rect">
            <a:avLst/>
          </a:prstGeom>
        </p:spPr>
      </p:pic>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5"/>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pic>
        <p:nvPicPr>
          <p:cNvPr id="2" name="图片 1">
            <a:extLst>
              <a:ext uri="{FF2B5EF4-FFF2-40B4-BE49-F238E27FC236}">
                <a16:creationId xmlns:a16="http://schemas.microsoft.com/office/drawing/2014/main" id="{FF551E5D-63DA-8B7F-F896-9DDC121E7D2C}"/>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3" name="Picture 5" descr="Z:\e\建院\logo\uplogo copy.png">
            <a:extLst>
              <a:ext uri="{FF2B5EF4-FFF2-40B4-BE49-F238E27FC236}">
                <a16:creationId xmlns:a16="http://schemas.microsoft.com/office/drawing/2014/main" id="{7120D18B-913A-1237-1D54-640C5D950AE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452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796425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In-context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类比思维</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3"/>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pic>
        <p:nvPicPr>
          <p:cNvPr id="5122" name="Picture 2">
            <a:extLst>
              <a:ext uri="{FF2B5EF4-FFF2-40B4-BE49-F238E27FC236}">
                <a16:creationId xmlns:a16="http://schemas.microsoft.com/office/drawing/2014/main" id="{FB7FFEFA-33CE-7A80-5D2C-BAFC69D54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0163" y="1665448"/>
            <a:ext cx="2370138" cy="34278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86DD4EC-437E-C0C5-7500-1026315C1E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19" y="1450650"/>
            <a:ext cx="7569989" cy="410139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283D5055-FC27-664F-A5EB-2D78EB48FB1C}"/>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E88826E0-C1B7-EA51-2D43-37BE21C5757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729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796425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Chain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thought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3"/>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pic>
        <p:nvPicPr>
          <p:cNvPr id="8194" name="Picture 2" descr="图片">
            <a:extLst>
              <a:ext uri="{FF2B5EF4-FFF2-40B4-BE49-F238E27FC236}">
                <a16:creationId xmlns:a16="http://schemas.microsoft.com/office/drawing/2014/main" id="{E89A79EB-880C-B3FB-C638-FE9BDF966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990" y="1230041"/>
            <a:ext cx="81280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D0297377-7237-9650-F408-249B8B4B17A8}"/>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2750DD7D-F7E5-696D-7447-41288377BA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1105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Critical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Phase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Transition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3"/>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pic>
        <p:nvPicPr>
          <p:cNvPr id="2" name="图片 1">
            <a:extLst>
              <a:ext uri="{FF2B5EF4-FFF2-40B4-BE49-F238E27FC236}">
                <a16:creationId xmlns:a16="http://schemas.microsoft.com/office/drawing/2014/main" id="{A338ADF7-9754-3D5D-E3EC-F80DA7A23305}"/>
              </a:ext>
            </a:extLst>
          </p:cNvPr>
          <p:cNvPicPr>
            <a:picLocks noChangeAspect="1"/>
          </p:cNvPicPr>
          <p:nvPr/>
        </p:nvPicPr>
        <p:blipFill>
          <a:blip r:embed="rId4"/>
          <a:stretch>
            <a:fillRect/>
          </a:stretch>
        </p:blipFill>
        <p:spPr>
          <a:xfrm>
            <a:off x="814039" y="1445801"/>
            <a:ext cx="9882715" cy="4293703"/>
          </a:xfrm>
          <a:prstGeom prst="rect">
            <a:avLst/>
          </a:prstGeom>
        </p:spPr>
      </p:pic>
      <p:pic>
        <p:nvPicPr>
          <p:cNvPr id="3" name="图片 2">
            <a:extLst>
              <a:ext uri="{FF2B5EF4-FFF2-40B4-BE49-F238E27FC236}">
                <a16:creationId xmlns:a16="http://schemas.microsoft.com/office/drawing/2014/main" id="{0E2E94EA-2C43-DC40-4217-3230628B754F}"/>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3BE8026-345A-11E4-E522-A53A82A0A08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12183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Knowledge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Quanta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hlinkClick r:id="rId3"/>
              </a:rPr>
              <a:t>https://arxiv.org/pdf/2001.08361.pdf</a:t>
            </a:r>
            <a:endParaRPr lang="zh-CN" altLang="en-US" dirty="0"/>
          </a:p>
        </p:txBody>
      </p:sp>
      <p:pic>
        <p:nvPicPr>
          <p:cNvPr id="3" name="图片 2">
            <a:extLst>
              <a:ext uri="{FF2B5EF4-FFF2-40B4-BE49-F238E27FC236}">
                <a16:creationId xmlns:a16="http://schemas.microsoft.com/office/drawing/2014/main" id="{CF62729A-948E-7733-5DA3-ECF35DA501B3}"/>
              </a:ext>
            </a:extLst>
          </p:cNvPr>
          <p:cNvPicPr>
            <a:picLocks noChangeAspect="1"/>
          </p:cNvPicPr>
          <p:nvPr/>
        </p:nvPicPr>
        <p:blipFill>
          <a:blip r:embed="rId4"/>
          <a:stretch>
            <a:fillRect/>
          </a:stretch>
        </p:blipFill>
        <p:spPr>
          <a:xfrm>
            <a:off x="203026" y="1538462"/>
            <a:ext cx="9169400" cy="4478947"/>
          </a:xfrm>
          <a:prstGeom prst="rect">
            <a:avLst/>
          </a:prstGeom>
        </p:spPr>
      </p:pic>
      <p:pic>
        <p:nvPicPr>
          <p:cNvPr id="5" name="图片 4">
            <a:extLst>
              <a:ext uri="{FF2B5EF4-FFF2-40B4-BE49-F238E27FC236}">
                <a16:creationId xmlns:a16="http://schemas.microsoft.com/office/drawing/2014/main" id="{7D3F6205-4C24-7336-C5A0-9253D3B06348}"/>
              </a:ext>
            </a:extLst>
          </p:cNvPr>
          <p:cNvPicPr>
            <a:picLocks noChangeAspect="1"/>
          </p:cNvPicPr>
          <p:nvPr/>
        </p:nvPicPr>
        <p:blipFill>
          <a:blip r:embed="rId5"/>
          <a:stretch>
            <a:fillRect/>
          </a:stretch>
        </p:blipFill>
        <p:spPr>
          <a:xfrm>
            <a:off x="8435784" y="1779298"/>
            <a:ext cx="3533219" cy="1283164"/>
          </a:xfrm>
          <a:prstGeom prst="rect">
            <a:avLst/>
          </a:prstGeom>
        </p:spPr>
      </p:pic>
      <p:sp>
        <p:nvSpPr>
          <p:cNvPr id="6" name="文本框 5">
            <a:extLst>
              <a:ext uri="{FF2B5EF4-FFF2-40B4-BE49-F238E27FC236}">
                <a16:creationId xmlns:a16="http://schemas.microsoft.com/office/drawing/2014/main" id="{DEF8F8E3-A64C-8059-3AD6-3F4BC03D2513}"/>
              </a:ext>
            </a:extLst>
          </p:cNvPr>
          <p:cNvSpPr txBox="1"/>
          <p:nvPr/>
        </p:nvSpPr>
        <p:spPr>
          <a:xfrm>
            <a:off x="8514070" y="5220291"/>
            <a:ext cx="3533219" cy="646331"/>
          </a:xfrm>
          <a:prstGeom prst="rect">
            <a:avLst/>
          </a:prstGeom>
          <a:noFill/>
        </p:spPr>
        <p:txBody>
          <a:bodyPr wrap="square">
            <a:spAutoFit/>
          </a:bodyPr>
          <a:lstStyle/>
          <a:p>
            <a:r>
              <a:rPr lang="en" altLang="zh-CN" dirty="0" err="1"/>
              <a:t>Ziming</a:t>
            </a:r>
            <a:r>
              <a:rPr lang="en" altLang="zh-CN" dirty="0"/>
              <a:t> Liu, April 2023</a:t>
            </a:r>
            <a:r>
              <a:rPr lang="zh-CN" altLang="en-US" dirty="0"/>
              <a:t> </a:t>
            </a:r>
            <a:endParaRPr lang="en-US" altLang="zh-CN" dirty="0"/>
          </a:p>
          <a:p>
            <a:r>
              <a:rPr lang="en-US" altLang="zh-CN" dirty="0"/>
              <a:t>in</a:t>
            </a:r>
            <a:r>
              <a:rPr lang="zh-CN" altLang="en-US" dirty="0"/>
              <a:t> </a:t>
            </a:r>
            <a:r>
              <a:rPr lang="en-US" altLang="zh-CN" dirty="0" err="1"/>
              <a:t>Swarma</a:t>
            </a:r>
            <a:r>
              <a:rPr lang="zh-CN" altLang="en-US" dirty="0"/>
              <a:t> </a:t>
            </a:r>
            <a:r>
              <a:rPr lang="en-US" altLang="zh-CN" dirty="0"/>
              <a:t>Club</a:t>
            </a:r>
            <a:endParaRPr lang="zh-CN" altLang="en-US" dirty="0"/>
          </a:p>
        </p:txBody>
      </p:sp>
      <p:pic>
        <p:nvPicPr>
          <p:cNvPr id="11" name="图片 10">
            <a:extLst>
              <a:ext uri="{FF2B5EF4-FFF2-40B4-BE49-F238E27FC236}">
                <a16:creationId xmlns:a16="http://schemas.microsoft.com/office/drawing/2014/main" id="{FAC9E224-85A8-803E-0ED8-CBA4BB0948B4}"/>
              </a:ext>
            </a:extLst>
          </p:cNvPr>
          <p:cNvPicPr>
            <a:picLocks noChangeAspect="1"/>
          </p:cNvPicPr>
          <p:nvPr/>
        </p:nvPicPr>
        <p:blipFill>
          <a:blip r:embed="rId6"/>
          <a:stretch>
            <a:fillRect/>
          </a:stretch>
        </p:blipFill>
        <p:spPr>
          <a:xfrm>
            <a:off x="9547412" y="3230102"/>
            <a:ext cx="1696994" cy="1696994"/>
          </a:xfrm>
          <a:prstGeom prst="rect">
            <a:avLst/>
          </a:prstGeom>
        </p:spPr>
      </p:pic>
      <p:pic>
        <p:nvPicPr>
          <p:cNvPr id="12" name="图片 11">
            <a:extLst>
              <a:ext uri="{FF2B5EF4-FFF2-40B4-BE49-F238E27FC236}">
                <a16:creationId xmlns:a16="http://schemas.microsoft.com/office/drawing/2014/main" id="{665CCCDD-286C-16F6-9E2F-10930C831F40}"/>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21" name="Picture 5" descr="Z:\e\建院\logo\uplogo copy.png">
            <a:extLst>
              <a:ext uri="{FF2B5EF4-FFF2-40B4-BE49-F238E27FC236}">
                <a16:creationId xmlns:a16="http://schemas.microsoft.com/office/drawing/2014/main" id="{286383DC-BDFB-01E6-1E69-B561DCAF62D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5728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Science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C184CB23-E2AF-A0DC-100A-25035A137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582" y="970215"/>
            <a:ext cx="8757249" cy="501941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7AD8A8CC-4C0C-FC32-BF96-0E4D472B1129}"/>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3" name="Picture 5" descr="Z:\e\建院\logo\uplogo copy.png">
            <a:extLst>
              <a:ext uri="{FF2B5EF4-FFF2-40B4-BE49-F238E27FC236}">
                <a16:creationId xmlns:a16="http://schemas.microsoft.com/office/drawing/2014/main" id="{2F13401F-776D-C45E-E238-0BB952426CB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6E8CCE88-29C1-9933-736D-FDE104B2914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spTree>
    <p:extLst>
      <p:ext uri="{BB962C8B-B14F-4D97-AF65-F5344CB8AC3E}">
        <p14:creationId xmlns:p14="http://schemas.microsoft.com/office/powerpoint/2010/main" val="5083163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Scale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all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you</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need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3"/>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pic>
        <p:nvPicPr>
          <p:cNvPr id="3" name="图片 2">
            <a:extLst>
              <a:ext uri="{FF2B5EF4-FFF2-40B4-BE49-F238E27FC236}">
                <a16:creationId xmlns:a16="http://schemas.microsoft.com/office/drawing/2014/main" id="{2B097444-A56B-B76F-0334-11E7B319ED1E}"/>
              </a:ext>
            </a:extLst>
          </p:cNvPr>
          <p:cNvPicPr>
            <a:picLocks noChangeAspect="1"/>
          </p:cNvPicPr>
          <p:nvPr/>
        </p:nvPicPr>
        <p:blipFill>
          <a:blip r:embed="rId4"/>
          <a:stretch>
            <a:fillRect/>
          </a:stretch>
        </p:blipFill>
        <p:spPr>
          <a:xfrm>
            <a:off x="4684166" y="1436513"/>
            <a:ext cx="7075354" cy="2350537"/>
          </a:xfrm>
          <a:prstGeom prst="rect">
            <a:avLst/>
          </a:prstGeom>
        </p:spPr>
      </p:pic>
      <p:pic>
        <p:nvPicPr>
          <p:cNvPr id="5" name="图片 4">
            <a:extLst>
              <a:ext uri="{FF2B5EF4-FFF2-40B4-BE49-F238E27FC236}">
                <a16:creationId xmlns:a16="http://schemas.microsoft.com/office/drawing/2014/main" id="{2BEA4A8F-C481-32D0-7BB8-B50301E9759D}"/>
              </a:ext>
            </a:extLst>
          </p:cNvPr>
          <p:cNvPicPr>
            <a:picLocks noChangeAspect="1"/>
          </p:cNvPicPr>
          <p:nvPr/>
        </p:nvPicPr>
        <p:blipFill>
          <a:blip r:embed="rId5"/>
          <a:stretch>
            <a:fillRect/>
          </a:stretch>
        </p:blipFill>
        <p:spPr>
          <a:xfrm>
            <a:off x="7507834" y="3723213"/>
            <a:ext cx="4621075" cy="2209100"/>
          </a:xfrm>
          <a:prstGeom prst="rect">
            <a:avLst/>
          </a:prstGeom>
        </p:spPr>
      </p:pic>
      <p:pic>
        <p:nvPicPr>
          <p:cNvPr id="6" name="图片 5">
            <a:extLst>
              <a:ext uri="{FF2B5EF4-FFF2-40B4-BE49-F238E27FC236}">
                <a16:creationId xmlns:a16="http://schemas.microsoft.com/office/drawing/2014/main" id="{4EFAF393-98D2-5936-2448-61AD14B0DA3F}"/>
              </a:ext>
            </a:extLst>
          </p:cNvPr>
          <p:cNvPicPr>
            <a:picLocks noChangeAspect="1"/>
          </p:cNvPicPr>
          <p:nvPr/>
        </p:nvPicPr>
        <p:blipFill>
          <a:blip r:embed="rId6"/>
          <a:stretch>
            <a:fillRect/>
          </a:stretch>
        </p:blipFill>
        <p:spPr>
          <a:xfrm>
            <a:off x="139374" y="1653618"/>
            <a:ext cx="4311685" cy="4151993"/>
          </a:xfrm>
          <a:prstGeom prst="rect">
            <a:avLst/>
          </a:prstGeom>
        </p:spPr>
      </p:pic>
      <p:pic>
        <p:nvPicPr>
          <p:cNvPr id="12" name="图片 11">
            <a:extLst>
              <a:ext uri="{FF2B5EF4-FFF2-40B4-BE49-F238E27FC236}">
                <a16:creationId xmlns:a16="http://schemas.microsoft.com/office/drawing/2014/main" id="{89DCB8EB-46F1-6BF9-B9F1-85C3C65B7B91}"/>
              </a:ext>
            </a:extLst>
          </p:cNvPr>
          <p:cNvPicPr>
            <a:picLocks noChangeAspect="1"/>
          </p:cNvPicPr>
          <p:nvPr/>
        </p:nvPicPr>
        <p:blipFill>
          <a:blip r:embed="rId7"/>
          <a:stretch>
            <a:fillRect/>
          </a:stretch>
        </p:blipFill>
        <p:spPr>
          <a:xfrm>
            <a:off x="2501900" y="1939200"/>
            <a:ext cx="7188200" cy="3695700"/>
          </a:xfrm>
          <a:prstGeom prst="rect">
            <a:avLst/>
          </a:prstGeom>
        </p:spPr>
      </p:pic>
      <p:pic>
        <p:nvPicPr>
          <p:cNvPr id="13" name="图片 12">
            <a:extLst>
              <a:ext uri="{FF2B5EF4-FFF2-40B4-BE49-F238E27FC236}">
                <a16:creationId xmlns:a16="http://schemas.microsoft.com/office/drawing/2014/main" id="{B71734A8-4FE7-7C21-93AD-94F713300528}"/>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260278A8-F69B-079F-EB4C-80896C1CCDFA}"/>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7056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CAS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B71734A8-4FE7-7C21-93AD-94F71330052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260278A8-F69B-079F-EB4C-80896C1CCD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2C55E1EB-202F-0310-190E-CF4FA325E1DA}"/>
              </a:ext>
            </a:extLst>
          </p:cNvPr>
          <p:cNvSpPr txBox="1"/>
          <p:nvPr/>
        </p:nvSpPr>
        <p:spPr>
          <a:xfrm>
            <a:off x="458972" y="6268110"/>
            <a:ext cx="6404344" cy="369332"/>
          </a:xfrm>
          <a:prstGeom prst="rect">
            <a:avLst/>
          </a:prstGeom>
          <a:noFill/>
        </p:spPr>
        <p:txBody>
          <a:bodyPr wrap="square">
            <a:spAutoFit/>
          </a:bodyPr>
          <a:lstStyle/>
          <a:p>
            <a:r>
              <a:rPr lang="zh-CN" altLang="en-US" dirty="0"/>
              <a:t>https://pattern.swarma.org/study_group_issue/412</a:t>
            </a:r>
          </a:p>
        </p:txBody>
      </p:sp>
      <p:pic>
        <p:nvPicPr>
          <p:cNvPr id="11" name="图片 10">
            <a:extLst>
              <a:ext uri="{FF2B5EF4-FFF2-40B4-BE49-F238E27FC236}">
                <a16:creationId xmlns:a16="http://schemas.microsoft.com/office/drawing/2014/main" id="{D894BBB9-CA21-F2D5-9786-76919C1A74FE}"/>
              </a:ext>
            </a:extLst>
          </p:cNvPr>
          <p:cNvPicPr>
            <a:picLocks noChangeAspect="1"/>
          </p:cNvPicPr>
          <p:nvPr/>
        </p:nvPicPr>
        <p:blipFill>
          <a:blip r:embed="rId5"/>
          <a:stretch>
            <a:fillRect/>
          </a:stretch>
        </p:blipFill>
        <p:spPr>
          <a:xfrm>
            <a:off x="635619" y="1810422"/>
            <a:ext cx="7772400" cy="3876349"/>
          </a:xfrm>
          <a:prstGeom prst="rect">
            <a:avLst/>
          </a:prstGeom>
        </p:spPr>
      </p:pic>
      <p:pic>
        <p:nvPicPr>
          <p:cNvPr id="14" name="图片 13">
            <a:extLst>
              <a:ext uri="{FF2B5EF4-FFF2-40B4-BE49-F238E27FC236}">
                <a16:creationId xmlns:a16="http://schemas.microsoft.com/office/drawing/2014/main" id="{5A8EDD3B-90BD-8B40-13A5-5DB36C3A0DD1}"/>
              </a:ext>
            </a:extLst>
          </p:cNvPr>
          <p:cNvPicPr>
            <a:picLocks noChangeAspect="1"/>
          </p:cNvPicPr>
          <p:nvPr/>
        </p:nvPicPr>
        <p:blipFill>
          <a:blip r:embed="rId6"/>
          <a:stretch>
            <a:fillRect/>
          </a:stretch>
        </p:blipFill>
        <p:spPr>
          <a:xfrm>
            <a:off x="8686553" y="503620"/>
            <a:ext cx="3197066" cy="5398207"/>
          </a:xfrm>
          <a:prstGeom prst="rect">
            <a:avLst/>
          </a:prstGeom>
        </p:spPr>
      </p:pic>
      <p:pic>
        <p:nvPicPr>
          <p:cNvPr id="6146" name="Picture 2" descr="生成的二维码">
            <a:extLst>
              <a:ext uri="{FF2B5EF4-FFF2-40B4-BE49-F238E27FC236}">
                <a16:creationId xmlns:a16="http://schemas.microsoft.com/office/drawing/2014/main" id="{411D08DD-CE64-C1CE-474E-9C82319B7A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9783" y="3813545"/>
            <a:ext cx="1637414" cy="163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6088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87546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635619" y="6326769"/>
            <a:ext cx="8324083" cy="369332"/>
          </a:xfrm>
          <a:prstGeom prst="rect">
            <a:avLst/>
          </a:prstGeom>
          <a:noFill/>
        </p:spPr>
        <p:txBody>
          <a:bodyPr wrap="square">
            <a:spAutoFit/>
          </a:bodyPr>
          <a:lstStyle/>
          <a:p>
            <a:r>
              <a:rPr lang="en" altLang="zh-CN" b="0" i="0" dirty="0">
                <a:solidFill>
                  <a:srgbClr val="006D21"/>
                </a:solidFill>
                <a:effectLst/>
                <a:latin typeface="Arial" panose="020B0604020202020204" pitchFamily="34" charset="0"/>
              </a:rPr>
              <a:t>https://</a:t>
            </a:r>
            <a:r>
              <a:rPr lang="en" altLang="zh-CN" b="0" i="0" dirty="0" err="1">
                <a:solidFill>
                  <a:srgbClr val="006D21"/>
                </a:solidFill>
                <a:effectLst/>
                <a:latin typeface="Arial" panose="020B0604020202020204" pitchFamily="34" charset="0"/>
              </a:rPr>
              <a:t>pattern.swarma.org</a:t>
            </a:r>
            <a:r>
              <a:rPr lang="en" altLang="zh-CN" b="0" i="0" dirty="0">
                <a:solidFill>
                  <a:srgbClr val="006D21"/>
                </a:solidFill>
                <a:effectLst/>
                <a:latin typeface="Arial" panose="020B0604020202020204" pitchFamily="34" charset="0"/>
              </a:rPr>
              <a:t>/paper/6ea7ac84-2b29-11ea-a1e5-0242ac1a0007</a:t>
            </a:r>
            <a:endParaRPr lang="zh-CN" altLang="en-US" dirty="0"/>
          </a:p>
        </p:txBody>
      </p:sp>
      <p:pic>
        <p:nvPicPr>
          <p:cNvPr id="13" name="图片 12">
            <a:extLst>
              <a:ext uri="{FF2B5EF4-FFF2-40B4-BE49-F238E27FC236}">
                <a16:creationId xmlns:a16="http://schemas.microsoft.com/office/drawing/2014/main" id="{B71734A8-4FE7-7C21-93AD-94F71330052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260278A8-F69B-079F-EB4C-80896C1CCD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a:extLst>
              <a:ext uri="{FF2B5EF4-FFF2-40B4-BE49-F238E27FC236}">
                <a16:creationId xmlns:a16="http://schemas.microsoft.com/office/drawing/2014/main" id="{F4514EA4-4F80-D514-9FF9-4A18733B65E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90624" y="1448074"/>
            <a:ext cx="6964378" cy="44537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8C8C534-9544-BBDD-C9DE-90B539F023FE}"/>
              </a:ext>
            </a:extLst>
          </p:cNvPr>
          <p:cNvPicPr>
            <a:picLocks noChangeAspect="1"/>
          </p:cNvPicPr>
          <p:nvPr/>
        </p:nvPicPr>
        <p:blipFill>
          <a:blip r:embed="rId6"/>
          <a:stretch>
            <a:fillRect/>
          </a:stretch>
        </p:blipFill>
        <p:spPr>
          <a:xfrm>
            <a:off x="7398340" y="1307063"/>
            <a:ext cx="4570340" cy="4364353"/>
          </a:xfrm>
          <a:prstGeom prst="rect">
            <a:avLst/>
          </a:prstGeom>
        </p:spPr>
      </p:pic>
    </p:spTree>
    <p:extLst>
      <p:ext uri="{BB962C8B-B14F-4D97-AF65-F5344CB8AC3E}">
        <p14:creationId xmlns:p14="http://schemas.microsoft.com/office/powerpoint/2010/main" val="1052191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87546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Training dynamics and diffusion dynamics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635619" y="6326769"/>
            <a:ext cx="6743787" cy="369332"/>
          </a:xfrm>
          <a:prstGeom prst="rect">
            <a:avLst/>
          </a:prstGeom>
          <a:noFill/>
        </p:spPr>
        <p:txBody>
          <a:bodyPr wrap="square">
            <a:spAutoFit/>
          </a:bodyPr>
          <a:lstStyle/>
          <a:p>
            <a:r>
              <a:rPr lang="en" altLang="zh-CN" b="0" i="0" dirty="0" err="1">
                <a:solidFill>
                  <a:srgbClr val="006D21"/>
                </a:solidFill>
                <a:effectLst/>
                <a:latin typeface="Arial" panose="020B0604020202020204" pitchFamily="34" charset="0"/>
              </a:rPr>
              <a:t>openreview.net</a:t>
            </a:r>
            <a:r>
              <a:rPr lang="en" altLang="zh-CN" b="0" i="0" dirty="0">
                <a:solidFill>
                  <a:srgbClr val="006D21"/>
                </a:solidFill>
                <a:effectLst/>
                <a:latin typeface="Arial" panose="020B0604020202020204" pitchFamily="34" charset="0"/>
              </a:rPr>
              <a:t>/</a:t>
            </a:r>
            <a:r>
              <a:rPr lang="en" altLang="zh-CN" b="0" i="0" dirty="0" err="1">
                <a:solidFill>
                  <a:srgbClr val="006D21"/>
                </a:solidFill>
                <a:effectLst/>
                <a:latin typeface="Arial" panose="020B0604020202020204" pitchFamily="34" charset="0"/>
              </a:rPr>
              <a:t>pdf?id</a:t>
            </a:r>
            <a:r>
              <a:rPr lang="en" altLang="zh-CN" b="0" i="0" dirty="0">
                <a:solidFill>
                  <a:srgbClr val="006D21"/>
                </a:solidFill>
                <a:effectLst/>
                <a:latin typeface="Arial" panose="020B0604020202020204" pitchFamily="34" charset="0"/>
              </a:rPr>
              <a:t>=</a:t>
            </a:r>
            <a:r>
              <a:rPr lang="en" altLang="zh-CN" b="0" i="0" dirty="0" err="1">
                <a:solidFill>
                  <a:srgbClr val="006D21"/>
                </a:solidFill>
                <a:effectLst/>
                <a:latin typeface="Arial" panose="020B0604020202020204" pitchFamily="34" charset="0"/>
              </a:rPr>
              <a:t>wXgk_iCiYGo</a:t>
            </a:r>
            <a:endParaRPr lang="zh-CN" altLang="en-US" dirty="0"/>
          </a:p>
        </p:txBody>
      </p:sp>
      <p:pic>
        <p:nvPicPr>
          <p:cNvPr id="13" name="图片 12">
            <a:extLst>
              <a:ext uri="{FF2B5EF4-FFF2-40B4-BE49-F238E27FC236}">
                <a16:creationId xmlns:a16="http://schemas.microsoft.com/office/drawing/2014/main" id="{B71734A8-4FE7-7C21-93AD-94F71330052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260278A8-F69B-079F-EB4C-80896C1CCD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内容占位符 3">
            <a:extLst>
              <a:ext uri="{FF2B5EF4-FFF2-40B4-BE49-F238E27FC236}">
                <a16:creationId xmlns:a16="http://schemas.microsoft.com/office/drawing/2014/main" id="{425473C5-9982-0363-E822-00B356AC0138}"/>
              </a:ext>
            </a:extLst>
          </p:cNvPr>
          <p:cNvPicPr>
            <a:picLocks noGrp="1" noChangeAspect="1"/>
          </p:cNvPicPr>
          <p:nvPr>
            <p:ph idx="1"/>
          </p:nvPr>
        </p:nvPicPr>
        <p:blipFill>
          <a:blip r:embed="rId5"/>
          <a:stretch>
            <a:fillRect/>
          </a:stretch>
        </p:blipFill>
        <p:spPr>
          <a:xfrm>
            <a:off x="515115" y="1224509"/>
            <a:ext cx="4652307" cy="4700685"/>
          </a:xfrm>
          <a:prstGeom prst="rect">
            <a:avLst/>
          </a:prstGeom>
        </p:spPr>
      </p:pic>
      <p:pic>
        <p:nvPicPr>
          <p:cNvPr id="6" name="图片 5">
            <a:extLst>
              <a:ext uri="{FF2B5EF4-FFF2-40B4-BE49-F238E27FC236}">
                <a16:creationId xmlns:a16="http://schemas.microsoft.com/office/drawing/2014/main" id="{957BE77C-3F04-11C2-009F-E8762BD5E5D8}"/>
              </a:ext>
            </a:extLst>
          </p:cNvPr>
          <p:cNvPicPr>
            <a:picLocks noChangeAspect="1"/>
          </p:cNvPicPr>
          <p:nvPr/>
        </p:nvPicPr>
        <p:blipFill>
          <a:blip r:embed="rId6"/>
          <a:stretch>
            <a:fillRect/>
          </a:stretch>
        </p:blipFill>
        <p:spPr>
          <a:xfrm>
            <a:off x="5391214" y="3375512"/>
            <a:ext cx="5630504" cy="2694598"/>
          </a:xfrm>
          <a:prstGeom prst="rect">
            <a:avLst/>
          </a:prstGeom>
        </p:spPr>
      </p:pic>
      <p:pic>
        <p:nvPicPr>
          <p:cNvPr id="11" name="图片 10">
            <a:extLst>
              <a:ext uri="{FF2B5EF4-FFF2-40B4-BE49-F238E27FC236}">
                <a16:creationId xmlns:a16="http://schemas.microsoft.com/office/drawing/2014/main" id="{6F877073-B86B-92C1-BD89-62AC67E1294C}"/>
              </a:ext>
            </a:extLst>
          </p:cNvPr>
          <p:cNvPicPr>
            <a:picLocks noChangeAspect="1"/>
          </p:cNvPicPr>
          <p:nvPr/>
        </p:nvPicPr>
        <p:blipFill>
          <a:blip r:embed="rId7"/>
          <a:stretch>
            <a:fillRect/>
          </a:stretch>
        </p:blipFill>
        <p:spPr>
          <a:xfrm>
            <a:off x="5836525" y="1260111"/>
            <a:ext cx="4498322" cy="2083007"/>
          </a:xfrm>
          <a:prstGeom prst="rect">
            <a:avLst/>
          </a:prstGeom>
        </p:spPr>
      </p:pic>
    </p:spTree>
    <p:extLst>
      <p:ext uri="{BB962C8B-B14F-4D97-AF65-F5344CB8AC3E}">
        <p14:creationId xmlns:p14="http://schemas.microsoft.com/office/powerpoint/2010/main" val="1482835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87546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Neural network and renormalization group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t>https://</a:t>
            </a:r>
            <a:r>
              <a:rPr lang="en" altLang="zh-CN" dirty="0" err="1"/>
              <a:t>arxiv.org</a:t>
            </a:r>
            <a:r>
              <a:rPr lang="en" altLang="zh-CN" dirty="0"/>
              <a:t>/pdf/1410.3831.pdf</a:t>
            </a:r>
            <a:endParaRPr lang="zh-CN" altLang="en-US" dirty="0"/>
          </a:p>
        </p:txBody>
      </p:sp>
      <p:pic>
        <p:nvPicPr>
          <p:cNvPr id="13" name="图片 12">
            <a:extLst>
              <a:ext uri="{FF2B5EF4-FFF2-40B4-BE49-F238E27FC236}">
                <a16:creationId xmlns:a16="http://schemas.microsoft.com/office/drawing/2014/main" id="{B71734A8-4FE7-7C21-93AD-94F71330052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260278A8-F69B-079F-EB4C-80896C1CCD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F71DB65E-BF4A-C737-7284-357D289DEFB6}"/>
              </a:ext>
            </a:extLst>
          </p:cNvPr>
          <p:cNvPicPr>
            <a:picLocks noChangeAspect="1"/>
          </p:cNvPicPr>
          <p:nvPr/>
        </p:nvPicPr>
        <p:blipFill>
          <a:blip r:embed="rId5"/>
          <a:stretch>
            <a:fillRect/>
          </a:stretch>
        </p:blipFill>
        <p:spPr>
          <a:xfrm>
            <a:off x="59149" y="1159569"/>
            <a:ext cx="4215318" cy="4866167"/>
          </a:xfrm>
          <a:prstGeom prst="rect">
            <a:avLst/>
          </a:prstGeom>
        </p:spPr>
      </p:pic>
      <p:pic>
        <p:nvPicPr>
          <p:cNvPr id="4" name="图片 3">
            <a:extLst>
              <a:ext uri="{FF2B5EF4-FFF2-40B4-BE49-F238E27FC236}">
                <a16:creationId xmlns:a16="http://schemas.microsoft.com/office/drawing/2014/main" id="{2C9CD68E-5668-83BD-1BAA-65F70239164B}"/>
              </a:ext>
            </a:extLst>
          </p:cNvPr>
          <p:cNvPicPr>
            <a:picLocks noChangeAspect="1"/>
          </p:cNvPicPr>
          <p:nvPr/>
        </p:nvPicPr>
        <p:blipFill>
          <a:blip r:embed="rId6"/>
          <a:stretch>
            <a:fillRect/>
          </a:stretch>
        </p:blipFill>
        <p:spPr>
          <a:xfrm>
            <a:off x="4419600" y="1810231"/>
            <a:ext cx="7772400" cy="3564841"/>
          </a:xfrm>
          <a:prstGeom prst="rect">
            <a:avLst/>
          </a:prstGeom>
        </p:spPr>
      </p:pic>
    </p:spTree>
    <p:extLst>
      <p:ext uri="{BB962C8B-B14F-4D97-AF65-F5344CB8AC3E}">
        <p14:creationId xmlns:p14="http://schemas.microsoft.com/office/powerpoint/2010/main" val="24393733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87546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Neural network and renormalization group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t>https://</a:t>
            </a:r>
            <a:r>
              <a:rPr lang="en" altLang="zh-CN" dirty="0" err="1"/>
              <a:t>arxiv.org</a:t>
            </a:r>
            <a:r>
              <a:rPr lang="en" altLang="zh-CN" dirty="0"/>
              <a:t>/pdf/1301.3124.pdf</a:t>
            </a:r>
            <a:endParaRPr lang="zh-CN" altLang="en-US" dirty="0"/>
          </a:p>
        </p:txBody>
      </p:sp>
      <p:pic>
        <p:nvPicPr>
          <p:cNvPr id="13" name="图片 12">
            <a:extLst>
              <a:ext uri="{FF2B5EF4-FFF2-40B4-BE49-F238E27FC236}">
                <a16:creationId xmlns:a16="http://schemas.microsoft.com/office/drawing/2014/main" id="{B71734A8-4FE7-7C21-93AD-94F71330052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260278A8-F69B-079F-EB4C-80896C1CCD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EE38E791-C3FD-FAAD-8E06-6BCDC7B6803C}"/>
              </a:ext>
            </a:extLst>
          </p:cNvPr>
          <p:cNvPicPr>
            <a:picLocks noChangeAspect="1"/>
          </p:cNvPicPr>
          <p:nvPr/>
        </p:nvPicPr>
        <p:blipFill>
          <a:blip r:embed="rId5"/>
          <a:stretch>
            <a:fillRect/>
          </a:stretch>
        </p:blipFill>
        <p:spPr>
          <a:xfrm>
            <a:off x="6521858" y="1083102"/>
            <a:ext cx="4245935" cy="4691795"/>
          </a:xfrm>
          <a:prstGeom prst="rect">
            <a:avLst/>
          </a:prstGeom>
        </p:spPr>
      </p:pic>
      <p:pic>
        <p:nvPicPr>
          <p:cNvPr id="5" name="图片 4">
            <a:extLst>
              <a:ext uri="{FF2B5EF4-FFF2-40B4-BE49-F238E27FC236}">
                <a16:creationId xmlns:a16="http://schemas.microsoft.com/office/drawing/2014/main" id="{4C7B742E-74C0-7D5D-971B-D797A9A760E0}"/>
              </a:ext>
            </a:extLst>
          </p:cNvPr>
          <p:cNvPicPr>
            <a:picLocks noChangeAspect="1"/>
          </p:cNvPicPr>
          <p:nvPr/>
        </p:nvPicPr>
        <p:blipFill>
          <a:blip r:embed="rId6"/>
          <a:stretch>
            <a:fillRect/>
          </a:stretch>
        </p:blipFill>
        <p:spPr>
          <a:xfrm>
            <a:off x="459292" y="1528070"/>
            <a:ext cx="6004351" cy="4246827"/>
          </a:xfrm>
          <a:prstGeom prst="rect">
            <a:avLst/>
          </a:prstGeom>
        </p:spPr>
      </p:pic>
    </p:spTree>
    <p:extLst>
      <p:ext uri="{BB962C8B-B14F-4D97-AF65-F5344CB8AC3E}">
        <p14:creationId xmlns:p14="http://schemas.microsoft.com/office/powerpoint/2010/main" val="6584864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87546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Neural network renormalization group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635619" y="6326769"/>
            <a:ext cx="6743787" cy="369332"/>
          </a:xfrm>
          <a:prstGeom prst="rect">
            <a:avLst/>
          </a:prstGeom>
          <a:noFill/>
        </p:spPr>
        <p:txBody>
          <a:bodyPr wrap="square">
            <a:spAutoFit/>
          </a:bodyPr>
          <a:lstStyle/>
          <a:p>
            <a:r>
              <a:rPr lang="en" altLang="zh-CN" dirty="0"/>
              <a:t>https://</a:t>
            </a:r>
            <a:r>
              <a:rPr lang="en" altLang="zh-CN" dirty="0" err="1"/>
              <a:t>arxiv.org</a:t>
            </a:r>
            <a:r>
              <a:rPr lang="en" altLang="zh-CN" dirty="0"/>
              <a:t>/pdf/1802.02840.pdf</a:t>
            </a:r>
            <a:endParaRPr lang="zh-CN" altLang="en-US" dirty="0"/>
          </a:p>
        </p:txBody>
      </p:sp>
      <p:pic>
        <p:nvPicPr>
          <p:cNvPr id="13" name="图片 12">
            <a:extLst>
              <a:ext uri="{FF2B5EF4-FFF2-40B4-BE49-F238E27FC236}">
                <a16:creationId xmlns:a16="http://schemas.microsoft.com/office/drawing/2014/main" id="{B71734A8-4FE7-7C21-93AD-94F71330052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6" name="Picture 5" descr="Z:\e\建院\logo\uplogo copy.png">
            <a:extLst>
              <a:ext uri="{FF2B5EF4-FFF2-40B4-BE49-F238E27FC236}">
                <a16:creationId xmlns:a16="http://schemas.microsoft.com/office/drawing/2014/main" id="{260278A8-F69B-079F-EB4C-80896C1CCDF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6FA11A72-E8B0-BE42-238B-D46803E6B034}"/>
              </a:ext>
            </a:extLst>
          </p:cNvPr>
          <p:cNvPicPr>
            <a:picLocks noChangeAspect="1"/>
          </p:cNvPicPr>
          <p:nvPr/>
        </p:nvPicPr>
        <p:blipFill>
          <a:blip r:embed="rId5"/>
          <a:stretch>
            <a:fillRect/>
          </a:stretch>
        </p:blipFill>
        <p:spPr>
          <a:xfrm>
            <a:off x="6615197" y="1307063"/>
            <a:ext cx="4300890" cy="4565087"/>
          </a:xfrm>
          <a:prstGeom prst="rect">
            <a:avLst/>
          </a:prstGeom>
        </p:spPr>
      </p:pic>
      <p:pic>
        <p:nvPicPr>
          <p:cNvPr id="4" name="图片 3">
            <a:extLst>
              <a:ext uri="{FF2B5EF4-FFF2-40B4-BE49-F238E27FC236}">
                <a16:creationId xmlns:a16="http://schemas.microsoft.com/office/drawing/2014/main" id="{3A55E54C-CC38-8755-9A07-9261CAD23288}"/>
              </a:ext>
            </a:extLst>
          </p:cNvPr>
          <p:cNvPicPr>
            <a:picLocks noChangeAspect="1"/>
          </p:cNvPicPr>
          <p:nvPr/>
        </p:nvPicPr>
        <p:blipFill>
          <a:blip r:embed="rId6"/>
          <a:stretch>
            <a:fillRect/>
          </a:stretch>
        </p:blipFill>
        <p:spPr>
          <a:xfrm>
            <a:off x="724829" y="1459318"/>
            <a:ext cx="4740306" cy="4499753"/>
          </a:xfrm>
          <a:prstGeom prst="rect">
            <a:avLst/>
          </a:prstGeom>
        </p:spPr>
      </p:pic>
    </p:spTree>
    <p:extLst>
      <p:ext uri="{BB962C8B-B14F-4D97-AF65-F5344CB8AC3E}">
        <p14:creationId xmlns:p14="http://schemas.microsoft.com/office/powerpoint/2010/main" val="21576454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Splendid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future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724829" y="1549587"/>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AI</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complex</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systems</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Automated</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modelling</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Optimization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Control</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a:t>
            </a:r>
          </a:p>
          <a:p>
            <a:r>
              <a:rPr kumimoji="1" lang="en-US" altLang="zh-CN" dirty="0">
                <a:latin typeface="Arial" panose="020B0604020202020204" pitchFamily="34" charset="0"/>
                <a:ea typeface="FangSong" panose="02010609060101010101" pitchFamily="49" charset="-122"/>
                <a:cs typeface="Arial" panose="020B0604020202020204" pitchFamily="34" charset="0"/>
              </a:rPr>
              <a:t>Complexity</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science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AI</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Scaling</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laws</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Emergence</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Renormalization</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&amp;</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statistical</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physics</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Complex</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networks</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Artificial Intelligence – A Complex Technology For Specialists">
            <a:extLst>
              <a:ext uri="{FF2B5EF4-FFF2-40B4-BE49-F238E27FC236}">
                <a16:creationId xmlns:a16="http://schemas.microsoft.com/office/drawing/2014/main" id="{E798E808-48FC-0C95-020C-7AC0C66890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2384" y="1549587"/>
            <a:ext cx="5635625" cy="375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7377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C8600A-2ACA-84CA-B38B-9FC2AA096D5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A35F519F-E065-296B-0735-83DF4D553BF5}"/>
              </a:ext>
            </a:extLst>
          </p:cNvPr>
          <p:cNvSpPr txBox="1"/>
          <p:nvPr/>
        </p:nvSpPr>
        <p:spPr>
          <a:xfrm>
            <a:off x="1025912" y="436469"/>
            <a:ext cx="6567080"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成绩</a:t>
            </a:r>
          </a:p>
        </p:txBody>
      </p:sp>
      <p:sp>
        <p:nvSpPr>
          <p:cNvPr id="8" name="矩形 7">
            <a:extLst>
              <a:ext uri="{FF2B5EF4-FFF2-40B4-BE49-F238E27FC236}">
                <a16:creationId xmlns:a16="http://schemas.microsoft.com/office/drawing/2014/main" id="{963D9000-9108-4339-6787-93FC936B4DD4}"/>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668043E5-DF63-43B5-A8E3-C7FEBE70C5AE}"/>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ABE916DC-4F15-DEBB-B98D-5552D4DCFD4D}"/>
              </a:ext>
            </a:extLst>
          </p:cNvPr>
          <p:cNvSpPr txBox="1">
            <a:spLocks/>
          </p:cNvSpPr>
          <p:nvPr/>
        </p:nvSpPr>
        <p:spPr>
          <a:xfrm>
            <a:off x="724829" y="1549587"/>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10%</a:t>
            </a:r>
            <a:r>
              <a:rPr kumimoji="1" lang="zh-CN" altLang="en-US" dirty="0">
                <a:latin typeface="Arial" panose="020B0604020202020204" pitchFamily="34" charset="0"/>
                <a:ea typeface="FangSong" panose="02010609060101010101" pitchFamily="49" charset="-122"/>
                <a:cs typeface="Arial" panose="020B0604020202020204" pitchFamily="34" charset="0"/>
              </a:rPr>
              <a:t>平时</a:t>
            </a:r>
            <a:endParaRPr kumimoji="1" lang="en-US" altLang="zh-CN" dirty="0">
              <a:latin typeface="Arial" panose="020B0604020202020204" pitchFamily="34" charset="0"/>
              <a:ea typeface="FangSong" panose="02010609060101010101" pitchFamily="49" charset="-122"/>
              <a:cs typeface="Arial" panose="020B0604020202020204" pitchFamily="34" charset="0"/>
            </a:endParaRPr>
          </a:p>
          <a:p>
            <a:r>
              <a:rPr kumimoji="1" lang="en-US" altLang="zh-CN" dirty="0">
                <a:latin typeface="Arial" panose="020B0604020202020204" pitchFamily="34" charset="0"/>
                <a:ea typeface="FangSong" panose="02010609060101010101" pitchFamily="49" charset="-122"/>
                <a:cs typeface="Arial" panose="020B0604020202020204" pitchFamily="34" charset="0"/>
              </a:rPr>
              <a:t>60%</a:t>
            </a:r>
            <a:r>
              <a:rPr kumimoji="1" lang="zh-CN" altLang="en-US" dirty="0">
                <a:latin typeface="Arial" panose="020B0604020202020204" pitchFamily="34" charset="0"/>
                <a:ea typeface="FangSong" panose="02010609060101010101" pitchFamily="49" charset="-122"/>
                <a:cs typeface="Arial" panose="020B0604020202020204" pitchFamily="34" charset="0"/>
              </a:rPr>
              <a:t>分组项目</a:t>
            </a:r>
            <a:endParaRPr kumimoji="1" lang="en-US" altLang="zh-CN" sz="1200"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3-5</a:t>
            </a:r>
            <a:r>
              <a:rPr kumimoji="1" lang="zh-CN" altLang="en-US" dirty="0">
                <a:latin typeface="Arial" panose="020B0604020202020204" pitchFamily="34" charset="0"/>
                <a:ea typeface="FangSong" panose="02010609060101010101" pitchFamily="49" charset="-122"/>
                <a:cs typeface="Arial" panose="020B0604020202020204" pitchFamily="34" charset="0"/>
              </a:rPr>
              <a:t>人一组</a:t>
            </a:r>
            <a:endParaRPr kumimoji="1" lang="en-US" altLang="zh-CN" dirty="0">
              <a:latin typeface="Arial" panose="020B0604020202020204" pitchFamily="34" charset="0"/>
              <a:ea typeface="FangSong" panose="02010609060101010101" pitchFamily="49" charset="-122"/>
              <a:cs typeface="Arial" panose="020B0604020202020204" pitchFamily="34" charset="0"/>
            </a:endParaRPr>
          </a:p>
          <a:p>
            <a:pPr lvl="1"/>
            <a:r>
              <a:rPr kumimoji="1" lang="zh-CN" altLang="en-US" dirty="0">
                <a:latin typeface="Arial" panose="020B0604020202020204" pitchFamily="34" charset="0"/>
                <a:ea typeface="FangSong" panose="02010609060101010101" pitchFamily="49" charset="-122"/>
                <a:cs typeface="Arial" panose="020B0604020202020204" pitchFamily="34" charset="0"/>
              </a:rPr>
              <a:t>题目统一提供</a:t>
            </a:r>
            <a:endParaRPr kumimoji="1" lang="en-US" altLang="zh-CN" dirty="0">
              <a:latin typeface="Arial" panose="020B0604020202020204" pitchFamily="34" charset="0"/>
              <a:ea typeface="FangSong" panose="02010609060101010101" pitchFamily="49" charset="-122"/>
              <a:cs typeface="Arial" panose="020B0604020202020204" pitchFamily="34" charset="0"/>
            </a:endParaRPr>
          </a:p>
          <a:p>
            <a:pPr lvl="1"/>
            <a:r>
              <a:rPr kumimoji="1" lang="zh-CN" altLang="en-US" dirty="0">
                <a:latin typeface="Arial" panose="020B0604020202020204" pitchFamily="34" charset="0"/>
                <a:ea typeface="FangSong" panose="02010609060101010101" pitchFamily="49" charset="-122"/>
                <a:cs typeface="Arial" panose="020B0604020202020204" pitchFamily="34" charset="0"/>
              </a:rPr>
              <a:t>选题需商议，否则成绩无效</a:t>
            </a:r>
            <a:endParaRPr kumimoji="1" lang="en-US" altLang="zh-CN" dirty="0">
              <a:latin typeface="Arial" panose="020B0604020202020204" pitchFamily="34" charset="0"/>
              <a:ea typeface="FangSong" panose="02010609060101010101" pitchFamily="49" charset="-122"/>
              <a:cs typeface="Arial" panose="020B0604020202020204" pitchFamily="34" charset="0"/>
            </a:endParaRPr>
          </a:p>
          <a:p>
            <a:r>
              <a:rPr kumimoji="1" lang="en-US" altLang="zh-CN" dirty="0">
                <a:latin typeface="Arial" panose="020B0604020202020204" pitchFamily="34" charset="0"/>
                <a:ea typeface="FangSong" panose="02010609060101010101" pitchFamily="49" charset="-122"/>
                <a:cs typeface="Arial" panose="020B0604020202020204" pitchFamily="34" charset="0"/>
              </a:rPr>
              <a:t>30%</a:t>
            </a:r>
            <a:r>
              <a:rPr kumimoji="1" lang="zh-CN" altLang="en-US" dirty="0">
                <a:latin typeface="Arial" panose="020B0604020202020204" pitchFamily="34" charset="0"/>
                <a:ea typeface="FangSong" panose="02010609060101010101" pitchFamily="49" charset="-122"/>
                <a:cs typeface="Arial" panose="020B0604020202020204" pitchFamily="34" charset="0"/>
              </a:rPr>
              <a:t>撰写集智百科词条</a:t>
            </a:r>
            <a:endParaRPr kumimoji="1" lang="en-US" altLang="zh-CN" dirty="0">
              <a:latin typeface="Arial" panose="020B0604020202020204" pitchFamily="34" charset="0"/>
              <a:ea typeface="FangSong" panose="02010609060101010101" pitchFamily="49" charset="-122"/>
              <a:cs typeface="Arial" panose="020B0604020202020204" pitchFamily="34" charset="0"/>
            </a:endParaRPr>
          </a:p>
          <a:p>
            <a:pPr lvl="1"/>
            <a:r>
              <a:rPr kumimoji="1" lang="zh-CN" altLang="en-US" dirty="0">
                <a:latin typeface="Arial" panose="020B0604020202020204" pitchFamily="34" charset="0"/>
                <a:ea typeface="FangSong" panose="02010609060101010101" pitchFamily="49" charset="-122"/>
                <a:cs typeface="Arial" panose="020B0604020202020204" pitchFamily="34" charset="0"/>
              </a:rPr>
              <a:t>选题需商议，否则成绩无效</a:t>
            </a:r>
            <a:endParaRPr kumimoji="1" lang="en-US" altLang="zh-CN"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FAFA1F7-9D96-28C7-8675-E25E987773D0}"/>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4EEA3AE9-57E5-D2D4-B2C2-E97C838FDB0C}"/>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DD8D95BF-1E53-CB1A-A551-1250513B765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049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AI</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complex</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systems</a:t>
            </a:r>
          </a:p>
          <a:p>
            <a:r>
              <a:rPr kumimoji="1" lang="en-US" altLang="zh-CN" dirty="0">
                <a:latin typeface="Arial" panose="020B0604020202020204" pitchFamily="34" charset="0"/>
                <a:ea typeface="FangSong" panose="02010609060101010101" pitchFamily="49" charset="-122"/>
                <a:cs typeface="Arial" panose="020B0604020202020204" pitchFamily="34" charset="0"/>
              </a:rPr>
              <a:t>Complexity</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science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AI</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5332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AI</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for</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complex</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systems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Complex Systems and Modelling Methods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Representation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&amp;</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Network Reconstruction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Modelling</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Simulation,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optimization,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and</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control</a:t>
            </a:r>
          </a:p>
          <a:p>
            <a:r>
              <a:rPr kumimoji="1" lang="en-US" altLang="zh-CN" dirty="0">
                <a:latin typeface="Arial" panose="020B0604020202020204" pitchFamily="34" charset="0"/>
                <a:ea typeface="FangSong" panose="02010609060101010101" pitchFamily="49" charset="-122"/>
                <a:cs typeface="Arial" panose="020B0604020202020204" pitchFamily="34" charset="0"/>
              </a:rPr>
              <a:t>Complexity</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science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AI</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42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Game of Life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9" name="内容占位符 2">
            <a:extLst>
              <a:ext uri="{FF2B5EF4-FFF2-40B4-BE49-F238E27FC236}">
                <a16:creationId xmlns:a16="http://schemas.microsoft.com/office/drawing/2014/main" id="{6529F467-B723-9A65-CBB7-86B8414C275D}"/>
              </a:ext>
            </a:extLst>
          </p:cNvPr>
          <p:cNvSpPr>
            <a:spLocks noGrp="1"/>
          </p:cNvSpPr>
          <p:nvPr>
            <p:ph idx="1"/>
          </p:nvPr>
        </p:nvSpPr>
        <p:spPr>
          <a:xfrm>
            <a:off x="642257" y="1698171"/>
            <a:ext cx="5453743" cy="3461658"/>
          </a:xfrm>
        </p:spPr>
        <p:txBody>
          <a:bodyPr>
            <a:normAutofit/>
          </a:bodyPr>
          <a:lstStyle/>
          <a:p>
            <a:pPr>
              <a:buFont typeface="Wingdings" pitchFamily="2" charset="2"/>
              <a:buChar char="l"/>
            </a:pPr>
            <a:r>
              <a:rPr kumimoji="1" lang="en-US" altLang="zh-CN" dirty="0"/>
              <a:t>Conway’s GAME of LIFE</a:t>
            </a:r>
          </a:p>
          <a:p>
            <a:pPr>
              <a:buFont typeface="Wingdings" pitchFamily="2" charset="2"/>
              <a:buChar char="l"/>
            </a:pPr>
            <a:r>
              <a:rPr kumimoji="1" lang="en-US" altLang="zh-CN" dirty="0"/>
              <a:t>Each cell has 8 neighbors</a:t>
            </a:r>
          </a:p>
          <a:p>
            <a:pPr>
              <a:buFont typeface="Wingdings" pitchFamily="2" charset="2"/>
              <a:buChar char="l"/>
            </a:pPr>
            <a:r>
              <a:rPr kumimoji="1" lang="en-US" altLang="zh-CN" dirty="0"/>
              <a:t>Change color according to neighbors</a:t>
            </a:r>
          </a:p>
          <a:p>
            <a:pPr>
              <a:buFont typeface="Wingdings" pitchFamily="2" charset="2"/>
              <a:buChar char="l"/>
            </a:pPr>
            <a:r>
              <a:rPr kumimoji="1" lang="en-US" altLang="zh-CN" dirty="0"/>
              <a:t>Studying complexity</a:t>
            </a:r>
          </a:p>
          <a:p>
            <a:pPr marL="0" indent="0">
              <a:buNone/>
            </a:pPr>
            <a:endParaRPr kumimoji="1" lang="zh-CN" altLang="en-US" dirty="0"/>
          </a:p>
        </p:txBody>
      </p:sp>
      <p:pic>
        <p:nvPicPr>
          <p:cNvPr id="11" name="图片 10" descr="图片包含 户外&#10;&#10;描述已自动生成">
            <a:extLst>
              <a:ext uri="{FF2B5EF4-FFF2-40B4-BE49-F238E27FC236}">
                <a16:creationId xmlns:a16="http://schemas.microsoft.com/office/drawing/2014/main" id="{64B598AC-8243-51C1-C34A-A131A8BB0275}"/>
              </a:ext>
            </a:extLst>
          </p:cNvPr>
          <p:cNvPicPr>
            <a:picLocks noChangeAspect="1"/>
          </p:cNvPicPr>
          <p:nvPr/>
        </p:nvPicPr>
        <p:blipFill>
          <a:blip r:embed="rId5"/>
          <a:stretch>
            <a:fillRect/>
          </a:stretch>
        </p:blipFill>
        <p:spPr>
          <a:xfrm>
            <a:off x="6163056" y="229624"/>
            <a:ext cx="5647127" cy="5647127"/>
          </a:xfrm>
          <a:prstGeom prst="rect">
            <a:avLst/>
          </a:prstGeom>
          <a:ln>
            <a:solidFill>
              <a:schemeClr val="tx1"/>
            </a:solidFill>
          </a:ln>
        </p:spPr>
      </p:pic>
      <p:pic>
        <p:nvPicPr>
          <p:cNvPr id="1026" name="Picture 2" descr="Rules of Conway's Game of Life. | Download Scientific Diagram">
            <a:extLst>
              <a:ext uri="{FF2B5EF4-FFF2-40B4-BE49-F238E27FC236}">
                <a16:creationId xmlns:a16="http://schemas.microsoft.com/office/drawing/2014/main" id="{BC8602E0-FD0A-0482-BE52-AE6F7BFA31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039" y="3784704"/>
            <a:ext cx="3911958" cy="199049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25010B5-A946-6C6A-4C92-F402A178E961}"/>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spTree>
    <p:extLst>
      <p:ext uri="{BB962C8B-B14F-4D97-AF65-F5344CB8AC3E}">
        <p14:creationId xmlns:p14="http://schemas.microsoft.com/office/powerpoint/2010/main" val="1331039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SIR on 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13" name="图片 12">
            <a:extLst>
              <a:ext uri="{FF2B5EF4-FFF2-40B4-BE49-F238E27FC236}">
                <a16:creationId xmlns:a16="http://schemas.microsoft.com/office/drawing/2014/main" id="{0190D1B1-E7B0-DD81-EE33-BCA073CDDD98}"/>
              </a:ext>
            </a:extLst>
          </p:cNvPr>
          <p:cNvPicPr>
            <a:picLocks noChangeAspect="1"/>
          </p:cNvPicPr>
          <p:nvPr/>
        </p:nvPicPr>
        <p:blipFill>
          <a:blip r:embed="rId5"/>
          <a:stretch>
            <a:fillRect/>
          </a:stretch>
        </p:blipFill>
        <p:spPr>
          <a:xfrm>
            <a:off x="4630017" y="436469"/>
            <a:ext cx="7445376" cy="5584032"/>
          </a:xfrm>
          <a:prstGeom prst="rect">
            <a:avLst/>
          </a:prstGeom>
        </p:spPr>
      </p:pic>
      <p:sp>
        <p:nvSpPr>
          <p:cNvPr id="14" name="内容占位符 2">
            <a:extLst>
              <a:ext uri="{FF2B5EF4-FFF2-40B4-BE49-F238E27FC236}">
                <a16:creationId xmlns:a16="http://schemas.microsoft.com/office/drawing/2014/main" id="{A21953F0-4386-D295-A7EA-6D4F08A14EF5}"/>
              </a:ext>
            </a:extLst>
          </p:cNvPr>
          <p:cNvSpPr>
            <a:spLocks noGrp="1"/>
          </p:cNvSpPr>
          <p:nvPr>
            <p:ph idx="1"/>
          </p:nvPr>
        </p:nvSpPr>
        <p:spPr>
          <a:xfrm>
            <a:off x="635619" y="2028256"/>
            <a:ext cx="5017036" cy="3461658"/>
          </a:xfrm>
        </p:spPr>
        <p:txBody>
          <a:bodyPr>
            <a:normAutofit/>
          </a:bodyPr>
          <a:lstStyle/>
          <a:p>
            <a:pPr>
              <a:buFont typeface="Wingdings" pitchFamily="2" charset="2"/>
              <a:buChar char="l"/>
            </a:pPr>
            <a:r>
              <a:rPr kumimoji="1" lang="en-US" altLang="zh-CN" dirty="0"/>
              <a:t>SIR model</a:t>
            </a:r>
          </a:p>
          <a:p>
            <a:pPr>
              <a:buFont typeface="Wingdings" pitchFamily="2" charset="2"/>
              <a:buChar char="l"/>
            </a:pPr>
            <a:r>
              <a:rPr kumimoji="1" lang="en-US" altLang="zh-CN" dirty="0"/>
              <a:t>S node (white) can be infected by the infectious node (red)</a:t>
            </a:r>
          </a:p>
          <a:p>
            <a:pPr>
              <a:buFont typeface="Wingdings" pitchFamily="2" charset="2"/>
              <a:buChar char="l"/>
            </a:pPr>
            <a:r>
              <a:rPr kumimoji="1" lang="en-US" altLang="zh-CN" dirty="0"/>
              <a:t>Infectious node can turn to recovered (grey)</a:t>
            </a:r>
          </a:p>
          <a:p>
            <a:pPr marL="0" indent="0">
              <a:buNone/>
            </a:pPr>
            <a:endParaRPr kumimoji="1" lang="zh-CN" altLang="en-US" dirty="0"/>
          </a:p>
        </p:txBody>
      </p:sp>
      <p:sp>
        <p:nvSpPr>
          <p:cNvPr id="2" name="文本框 1">
            <a:extLst>
              <a:ext uri="{FF2B5EF4-FFF2-40B4-BE49-F238E27FC236}">
                <a16:creationId xmlns:a16="http://schemas.microsoft.com/office/drawing/2014/main" id="{4DC5C894-3687-1A76-FA46-F700A01A0B9E}"/>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spTree>
    <p:extLst>
      <p:ext uri="{BB962C8B-B14F-4D97-AF65-F5344CB8AC3E}">
        <p14:creationId xmlns:p14="http://schemas.microsoft.com/office/powerpoint/2010/main" val="46896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Epidemic</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251653"/>
            <a:ext cx="8874496" cy="523220"/>
          </a:xfrm>
          <a:prstGeom prst="rect">
            <a:avLst/>
          </a:prstGeom>
          <a:noFill/>
        </p:spPr>
        <p:txBody>
          <a:bodyPr wrap="square" rtlCol="0">
            <a:spAutoFit/>
          </a:bodyPr>
          <a:lstStyle/>
          <a:p>
            <a:r>
              <a:rPr lang="en" altLang="zh-CN" sz="1400" b="0" i="0" u="none" strike="noStrike" dirty="0">
                <a:solidFill>
                  <a:srgbClr val="9BF1FF"/>
                </a:solidFill>
                <a:effectLst/>
                <a:latin typeface="Source Sans Pro" panose="020B0503030403020204" pitchFamily="34" charset="0"/>
                <a:hlinkClick r:id="rId5"/>
              </a:rPr>
              <a:t>Jiang Zhang,</a:t>
            </a:r>
            <a:r>
              <a:rPr lang="en-US" altLang="zh-CN" sz="1400" dirty="0">
                <a:solidFill>
                  <a:srgbClr val="9BF1FF"/>
                </a:solidFill>
                <a:latin typeface="Source Sans Pro" panose="020B0503030403020204" pitchFamily="34" charset="0"/>
                <a:hlinkClick r:id="rId5"/>
              </a:rPr>
              <a:t>et</a:t>
            </a:r>
            <a:r>
              <a:rPr lang="zh-CN" altLang="en-US" sz="1400" dirty="0">
                <a:solidFill>
                  <a:srgbClr val="9BF1FF"/>
                </a:solidFill>
                <a:latin typeface="Source Sans Pro" panose="020B0503030403020204" pitchFamily="34" charset="0"/>
                <a:hlinkClick r:id="rId5"/>
              </a:rPr>
              <a:t> </a:t>
            </a:r>
            <a:r>
              <a:rPr lang="en-US" altLang="zh-CN" sz="1400" dirty="0">
                <a:solidFill>
                  <a:srgbClr val="9BF1FF"/>
                </a:solidFill>
                <a:latin typeface="Source Sans Pro" panose="020B0503030403020204" pitchFamily="34" charset="0"/>
                <a:hlinkClick r:id="rId5"/>
              </a:rPr>
              <a:t>al</a:t>
            </a:r>
            <a:r>
              <a:rPr lang="en" altLang="zh-CN" sz="1400" b="0" i="0" u="none" strike="noStrike" dirty="0">
                <a:solidFill>
                  <a:srgbClr val="9BF1FF"/>
                </a:solidFill>
                <a:effectLst/>
                <a:latin typeface="Source Sans Pro" panose="020B0503030403020204" pitchFamily="34" charset="0"/>
                <a:hlinkClick r:id="rId5"/>
              </a:rPr>
              <a:t>. Investigating time, strength, and duration of measures in controlling the spread of COVID-19 using a networked meta-population model; Nonlinear Dynamics 101(10223) (2020)</a:t>
            </a:r>
            <a:endParaRPr lang="zh-CN" altLang="en-US" sz="1400" dirty="0">
              <a:latin typeface="微软雅黑" panose="020B0503020204020204" pitchFamily="34" charset="-122"/>
              <a:ea typeface="微软雅黑" panose="020B0503020204020204" pitchFamily="34" charset="-122"/>
            </a:endParaRPr>
          </a:p>
        </p:txBody>
      </p:sp>
      <p:pic>
        <p:nvPicPr>
          <p:cNvPr id="11" name="内容占位符 10">
            <a:extLst>
              <a:ext uri="{FF2B5EF4-FFF2-40B4-BE49-F238E27FC236}">
                <a16:creationId xmlns:a16="http://schemas.microsoft.com/office/drawing/2014/main" id="{A51E680D-EA4F-F096-B5B6-16A4EAF0774A}"/>
              </a:ext>
            </a:extLst>
          </p:cNvPr>
          <p:cNvPicPr>
            <a:picLocks noGrp="1" noChangeAspect="1"/>
          </p:cNvPicPr>
          <p:nvPr>
            <p:ph idx="1"/>
          </p:nvPr>
        </p:nvPicPr>
        <p:blipFill rotWithShape="1">
          <a:blip r:embed="rId6"/>
          <a:srcRect r="1508" b="-2"/>
          <a:stretch/>
        </p:blipFill>
        <p:spPr>
          <a:xfrm>
            <a:off x="635619" y="1438398"/>
            <a:ext cx="5596626" cy="4311235"/>
          </a:xfrm>
          <a:prstGeom prst="rect">
            <a:avLst/>
          </a:prstGeom>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12FC99C-122A-D91D-A6CA-E9FB9CB6D0A4}"/>
                  </a:ext>
                </a:extLst>
              </p:cNvPr>
              <p:cNvSpPr/>
              <p:nvPr/>
            </p:nvSpPr>
            <p:spPr>
              <a:xfrm>
                <a:off x="7022124" y="3004948"/>
                <a:ext cx="6210216" cy="2921121"/>
              </a:xfrm>
              <a:prstGeom prst="rect">
                <a:avLst/>
              </a:prstGeom>
            </p:spPr>
            <p:txBody>
              <a:bodyPr wrap="square">
                <a:spAutoFit/>
              </a:bodyPr>
              <a:lstStyle/>
              <a:p>
                <a:pPr algn="just">
                  <a:lnSpc>
                    <a:spcPct val="150000"/>
                  </a:lnSpc>
                  <a:spcAft>
                    <a:spcPts val="0"/>
                  </a:spcAft>
                </a:pPr>
                <a:r>
                  <a:rPr lang="zh-CN" altLang="zh-CN" sz="1400" dirty="0">
                    <a:latin typeface="Arial" panose="020B0604020202020204" pitchFamily="34" charset="0"/>
                  </a:rPr>
                  <a:t> </a:t>
                </a:r>
                <a14:m>
                  <m:oMath xmlns:m="http://schemas.openxmlformats.org/officeDocument/2006/math">
                    <m:r>
                      <a:rPr lang="zh-CN" altLang="en-US" sz="1200" i="1">
                        <a:effectLst/>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𝑡</m:t>
                    </m:r>
                    <m:r>
                      <a:rPr lang="zh-CN" altLang="zh-CN" sz="1400" i="1">
                        <a:latin typeface="Cambria Math" panose="02040503050406030204" pitchFamily="18" charset="0"/>
                        <a:ea typeface="Cambria Math" panose="02040503050406030204" pitchFamily="18" charset="0"/>
                      </a:rPr>
                      <m:t> = </m:t>
                    </m:r>
                    <m:r>
                      <a:rPr lang="zh-CN" altLang="en-US" sz="1400" i="1">
                        <a:latin typeface="Cambria Math" panose="02040503050406030204" pitchFamily="18" charset="0"/>
                        <a:ea typeface="Cambria Math" panose="02040503050406030204" pitchFamily="18" charset="0"/>
                      </a:rPr>
                      <m:t>−</m:t>
                    </m:r>
                    <m:f>
                      <m:fPr>
                        <m:ctrlPr>
                          <a:rPr lang="zh-CN" altLang="zh-CN" sz="1400" i="1">
                            <a:latin typeface="Cambria Math" panose="02040503050406030204" pitchFamily="18" charset="0"/>
                            <a:ea typeface="Cambria Math" panose="02040503050406030204" pitchFamily="18" charset="0"/>
                          </a:rPr>
                        </m:ctrlPr>
                      </m:fPr>
                      <m:num>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𝑅</m:t>
                            </m:r>
                          </m:e>
                          <m:sub>
                            <m:r>
                              <a:rPr lang="zh-CN" altLang="zh-CN" sz="1400" i="1">
                                <a:latin typeface="Cambria Math" panose="02040503050406030204" pitchFamily="18" charset="0"/>
                                <a:ea typeface="Cambria Math" panose="02040503050406030204" pitchFamily="18" charset="0"/>
                              </a:rPr>
                              <m:t>0</m:t>
                            </m:r>
                          </m:sub>
                        </m:sSub>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 </m:t>
                    </m:r>
                    <m:r>
                      <a:rPr lang="zh-CN" altLang="en-US" sz="1400" i="1">
                        <a:latin typeface="Cambria Math" panose="02040503050406030204" pitchFamily="18" charset="0"/>
                        <a:ea typeface="Cambria Math" panose="02040503050406030204" pitchFamily="18" charset="0"/>
                      </a:rPr>
                      <m:t>𝜔</m:t>
                    </m:r>
                    <m:nary>
                      <m:naryPr>
                        <m:chr m:val="∑"/>
                        <m:ctrlPr>
                          <a:rPr lang="zh-CN" altLang="zh-CN" sz="1400" i="1">
                            <a:latin typeface="Cambria Math" panose="02040503050406030204" pitchFamily="18" charset="0"/>
                            <a:ea typeface="Cambria Math" panose="02040503050406030204" pitchFamily="18" charset="0"/>
                          </a:rPr>
                        </m:ctrlPr>
                      </m:naryPr>
                      <m:sub>
                        <m:r>
                          <a:rPr lang="zh-CN" altLang="en-US" sz="1400" i="1">
                            <a:latin typeface="Cambria Math" panose="02040503050406030204" pitchFamily="18" charset="0"/>
                            <a:ea typeface="Cambria Math" panose="02040503050406030204" pitchFamily="18" charset="0"/>
                          </a:rPr>
                          <m:t>𝑚</m:t>
                        </m:r>
                        <m:r>
                          <a:rPr lang="zh-CN" altLang="zh-CN" sz="1400" i="1">
                            <a:latin typeface="Cambria Math" panose="02040503050406030204" pitchFamily="18" charset="0"/>
                            <a:ea typeface="Cambria Math" panose="02040503050406030204" pitchFamily="18" charset="0"/>
                          </a:rPr>
                          <m:t> ≠ </m:t>
                        </m:r>
                        <m:r>
                          <a:rPr lang="zh-CN" altLang="en-US" sz="1400" i="1">
                            <a:latin typeface="Cambria Math" panose="02040503050406030204" pitchFamily="18" charset="0"/>
                            <a:ea typeface="Cambria Math" panose="02040503050406030204" pitchFamily="18" charset="0"/>
                          </a:rPr>
                          <m:t>𝑛</m:t>
                        </m:r>
                      </m:sub>
                      <m:sup/>
                      <m:e>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𝑃</m:t>
                            </m:r>
                          </m:e>
                          <m:sub>
                            <m:r>
                              <a:rPr lang="zh-CN" altLang="en-US" sz="1400" i="1">
                                <a:latin typeface="Cambria Math" panose="02040503050406030204" pitchFamily="18" charset="0"/>
                                <a:ea typeface="Cambria Math" panose="02040503050406030204" pitchFamily="18" charset="0"/>
                              </a:rPr>
                              <m:t>𝑚𝑛</m:t>
                            </m:r>
                          </m:sub>
                        </m:sSub>
                        <m:r>
                          <a:rPr lang="zh-CN" altLang="zh-CN"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𝑚</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m:t>
                        </m:r>
                      </m:e>
                    </m:nary>
                  </m:oMath>
                </a14:m>
                <a:endParaRPr lang="zh-CN" altLang="zh-CN" sz="1200" dirty="0">
                  <a:latin typeface="Arial" panose="020B0604020202020204" pitchFamily="34" charset="0"/>
                </a:endParaRPr>
              </a:p>
              <a:p>
                <a:pPr algn="just">
                  <a:lnSpc>
                    <a:spcPct val="150000"/>
                  </a:lnSpc>
                  <a:spcAft>
                    <a:spcPts val="0"/>
                  </a:spcAft>
                </a:pPr>
                <a14:m>
                  <m:oMathPara xmlns:m="http://schemas.openxmlformats.org/officeDocument/2006/math">
                    <m:oMathParaPr>
                      <m:jc m:val="left"/>
                    </m:oMathParaPr>
                    <m:oMath xmlns:m="http://schemas.openxmlformats.org/officeDocument/2006/math">
                      <m:r>
                        <a:rPr lang="zh-CN" altLang="en-US" sz="12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en-US" altLang="zh-CN"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𝑡</m:t>
                      </m:r>
                      <m:r>
                        <a:rPr lang="zh-CN" altLang="zh-CN" sz="1400" i="1">
                          <a:latin typeface="Cambria Math" panose="02040503050406030204" pitchFamily="18" charset="0"/>
                          <a:ea typeface="Cambria Math" panose="02040503050406030204" pitchFamily="18" charset="0"/>
                        </a:rPr>
                        <m:t>= </m:t>
                      </m:r>
                      <m:f>
                        <m:fPr>
                          <m:ctrlPr>
                            <a:rPr lang="zh-CN" altLang="zh-CN" sz="1400" i="1">
                              <a:latin typeface="Cambria Math" panose="02040503050406030204" pitchFamily="18" charset="0"/>
                              <a:ea typeface="Cambria Math" panose="02040503050406030204" pitchFamily="18" charset="0"/>
                            </a:rPr>
                          </m:ctrlPr>
                        </m:fPr>
                        <m:num>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𝑅</m:t>
                              </m:r>
                            </m:e>
                            <m:sub>
                              <m:r>
                                <a:rPr lang="zh-CN" altLang="zh-CN" sz="1400" i="1">
                                  <a:latin typeface="Cambria Math" panose="02040503050406030204" pitchFamily="18" charset="0"/>
                                  <a:ea typeface="Cambria Math" panose="02040503050406030204" pitchFamily="18" charset="0"/>
                                </a:rPr>
                                <m:t>0</m:t>
                              </m:r>
                            </m:sub>
                          </m:sSub>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r>
                        <a:rPr lang="zh-CN" altLang="en-US" sz="1400" i="1">
                          <a:latin typeface="Cambria Math" panose="02040503050406030204" pitchFamily="18" charset="0"/>
                          <a:ea typeface="Cambria Math" panose="02040503050406030204" pitchFamily="18" charset="0"/>
                        </a:rPr>
                        <m:t>−</m:t>
                      </m:r>
                      <m:r>
                        <a:rPr lang="zh-CN" altLang="zh-CN" sz="1400" i="1">
                          <a:latin typeface="Cambria Math" panose="02040503050406030204" pitchFamily="18" charset="0"/>
                          <a:ea typeface="Cambria Math" panose="02040503050406030204" pitchFamily="18" charset="0"/>
                        </a:rPr>
                        <m:t>  </m:t>
                      </m:r>
                      <m:f>
                        <m:fPr>
                          <m:ctrlPr>
                            <a:rPr lang="zh-CN" altLang="zh-CN" sz="1400" i="1">
                              <a:latin typeface="Cambria Math" panose="02040503050406030204" pitchFamily="18" charset="0"/>
                              <a:ea typeface="Cambria Math" panose="02040503050406030204" pitchFamily="18" charset="0"/>
                            </a:rPr>
                          </m:ctrlPr>
                        </m:fPr>
                        <m:num>
                          <m:r>
                            <a:rPr lang="zh-CN" altLang="en-US" sz="1400" i="1">
                              <a:latin typeface="Cambria Math" panose="02040503050406030204" pitchFamily="18" charset="0"/>
                              <a:ea typeface="Cambria Math" panose="02040503050406030204" pitchFamily="18" charset="0"/>
                            </a:rPr>
                            <m:t>𝛼</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en-US" sz="1400" i="1">
                          <a:latin typeface="Cambria Math" panose="02040503050406030204" pitchFamily="18" charset="0"/>
                          <a:ea typeface="Cambria Math" panose="02040503050406030204" pitchFamily="18" charset="0"/>
                        </a:rPr>
                        <m:t>−</m:t>
                      </m:r>
                      <m:f>
                        <m:fPr>
                          <m:ctrlPr>
                            <a:rPr lang="zh-CN" altLang="zh-CN" sz="1400" i="1">
                              <a:latin typeface="Cambria Math" panose="02040503050406030204" pitchFamily="18" charset="0"/>
                              <a:ea typeface="Cambria Math" panose="02040503050406030204" pitchFamily="18" charset="0"/>
                            </a:rPr>
                          </m:ctrlPr>
                        </m:fPr>
                        <m:num>
                          <m:r>
                            <a:rPr lang="zh-CN" altLang="zh-CN" sz="1400" i="1">
                              <a:latin typeface="Cambria Math" panose="02040503050406030204" pitchFamily="18" charset="0"/>
                              <a:ea typeface="Cambria Math" panose="02040503050406030204" pitchFamily="18" charset="0"/>
                            </a:rPr>
                            <m:t>1</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𝛼</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r>
                        <a:rPr lang="zh-CN" altLang="en-US" sz="1400" i="1">
                          <a:latin typeface="Cambria Math" panose="02040503050406030204" pitchFamily="18" charset="0"/>
                          <a:ea typeface="Cambria Math" panose="02040503050406030204" pitchFamily="18" charset="0"/>
                        </a:rPr>
                        <m:t>𝜔</m:t>
                      </m:r>
                      <m:nary>
                        <m:naryPr>
                          <m:chr m:val="∑"/>
                          <m:ctrlPr>
                            <a:rPr lang="zh-CN" altLang="zh-CN" sz="1400" i="1">
                              <a:latin typeface="Cambria Math" panose="02040503050406030204" pitchFamily="18" charset="0"/>
                              <a:ea typeface="Cambria Math" panose="02040503050406030204" pitchFamily="18" charset="0"/>
                            </a:rPr>
                          </m:ctrlPr>
                        </m:naryPr>
                        <m:sub>
                          <m:r>
                            <a:rPr lang="zh-CN" altLang="en-US" sz="1400" i="1">
                              <a:latin typeface="Cambria Math" panose="02040503050406030204" pitchFamily="18" charset="0"/>
                              <a:ea typeface="Cambria Math" panose="02040503050406030204" pitchFamily="18" charset="0"/>
                            </a:rPr>
                            <m:t>𝑚</m:t>
                          </m:r>
                          <m:r>
                            <a:rPr lang="zh-CN" altLang="zh-CN" sz="1400" i="1">
                              <a:latin typeface="Cambria Math" panose="02040503050406030204" pitchFamily="18" charset="0"/>
                              <a:ea typeface="Cambria Math" panose="02040503050406030204" pitchFamily="18" charset="0"/>
                            </a:rPr>
                            <m:t> ≠ </m:t>
                          </m:r>
                          <m:r>
                            <a:rPr lang="zh-CN" altLang="en-US" sz="1400" i="1">
                              <a:latin typeface="Cambria Math" panose="02040503050406030204" pitchFamily="18" charset="0"/>
                              <a:ea typeface="Cambria Math" panose="02040503050406030204" pitchFamily="18" charset="0"/>
                            </a:rPr>
                            <m:t>𝑛</m:t>
                          </m:r>
                        </m:sub>
                        <m:sup/>
                        <m:e>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𝑃</m:t>
                              </m:r>
                            </m:e>
                            <m:sub>
                              <m:r>
                                <a:rPr lang="zh-CN" altLang="en-US" sz="1400" i="1">
                                  <a:latin typeface="Cambria Math" panose="02040503050406030204" pitchFamily="18" charset="0"/>
                                  <a:ea typeface="Cambria Math" panose="02040503050406030204" pitchFamily="18" charset="0"/>
                                </a:rPr>
                                <m:t>𝑚𝑛</m:t>
                              </m:r>
                            </m:sub>
                          </m:sSub>
                          <m:d>
                            <m:dPr>
                              <m:ctrlPr>
                                <a:rPr lang="zh-CN" altLang="zh-CN" sz="1400" i="1">
                                  <a:latin typeface="Cambria Math" panose="02040503050406030204" pitchFamily="18" charset="0"/>
                                  <a:ea typeface="Cambria Math" panose="02040503050406030204" pitchFamily="18" charset="0"/>
                                </a:rPr>
                              </m:ctrlPr>
                            </m:dPr>
                            <m:e>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𝑚</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e>
                          </m:d>
                        </m:e>
                      </m:nary>
                    </m:oMath>
                  </m:oMathPara>
                </a14:m>
                <a:endParaRPr lang="en-US" altLang="zh-CN" sz="1400" i="1" dirty="0">
                  <a:latin typeface="Cambria Math" panose="02040503050406030204" pitchFamily="18" charset="0"/>
                  <a:ea typeface="Cambria Math" panose="02040503050406030204" pitchFamily="18" charset="0"/>
                </a:endParaRPr>
              </a:p>
              <a:p>
                <a:pPr algn="just">
                  <a:lnSpc>
                    <a:spcPct val="150000"/>
                  </a:lnSpc>
                  <a:spcAft>
                    <a:spcPts val="0"/>
                  </a:spcAft>
                </a:pPr>
                <a14:m>
                  <m:oMathPara xmlns:m="http://schemas.openxmlformats.org/officeDocument/2006/math">
                    <m:oMathParaPr>
                      <m:jc m:val="left"/>
                    </m:oMathParaPr>
                    <m:oMath xmlns:m="http://schemas.openxmlformats.org/officeDocument/2006/math">
                      <m:r>
                        <a:rPr lang="zh-CN" altLang="en-US" sz="12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𝑐</m:t>
                          </m:r>
                        </m:e>
                        <m:sub>
                          <m:r>
                            <a:rPr lang="zh-CN" altLang="en-US" sz="1400" i="1">
                              <a:latin typeface="Cambria Math" panose="02040503050406030204" pitchFamily="18" charset="0"/>
                              <a:ea typeface="Cambria Math" panose="02040503050406030204" pitchFamily="18" charset="0"/>
                            </a:rPr>
                            <m:t>𝑛</m:t>
                          </m:r>
                        </m:sub>
                      </m:sSub>
                      <m:r>
                        <a:rPr lang="en-US" altLang="zh-CN"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𝑡</m:t>
                      </m:r>
                      <m:r>
                        <a:rPr lang="zh-CN" altLang="zh-CN" sz="1400" i="1">
                          <a:latin typeface="Cambria Math" panose="02040503050406030204" pitchFamily="18" charset="0"/>
                          <a:ea typeface="Cambria Math" panose="02040503050406030204" pitchFamily="18" charset="0"/>
                        </a:rPr>
                        <m:t>= </m:t>
                      </m:r>
                      <m:f>
                        <m:fPr>
                          <m:ctrlPr>
                            <a:rPr lang="zh-CN" altLang="zh-CN" sz="1400" i="1">
                              <a:latin typeface="Cambria Math" panose="02040503050406030204" pitchFamily="18" charset="0"/>
                              <a:ea typeface="Cambria Math" panose="02040503050406030204" pitchFamily="18" charset="0"/>
                            </a:rPr>
                          </m:ctrlPr>
                        </m:fPr>
                        <m:num>
                          <m:r>
                            <a:rPr lang="zh-CN" altLang="en-US" sz="1400" i="1">
                              <a:latin typeface="Cambria Math" panose="02040503050406030204" pitchFamily="18" charset="0"/>
                              <a:ea typeface="Cambria Math" panose="02040503050406030204" pitchFamily="18" charset="0"/>
                            </a:rPr>
                            <m:t>𝛼</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en-US" sz="1400" i="1">
                          <a:latin typeface="Cambria Math" panose="02040503050406030204" pitchFamily="18" charset="0"/>
                          <a:ea typeface="Cambria Math" panose="02040503050406030204" pitchFamily="18" charset="0"/>
                        </a:rPr>
                        <m:t>−</m:t>
                      </m:r>
                      <m:r>
                        <a:rPr lang="zh-CN" altLang="zh-CN" sz="1400" i="1">
                          <a:latin typeface="Cambria Math" panose="02040503050406030204" pitchFamily="18" charset="0"/>
                          <a:ea typeface="Cambria Math" panose="02040503050406030204" pitchFamily="18" charset="0"/>
                        </a:rPr>
                        <m:t> </m:t>
                      </m:r>
                      <m:f>
                        <m:fPr>
                          <m:ctrlPr>
                            <a:rPr lang="zh-CN" altLang="zh-CN" sz="1400" i="1">
                              <a:latin typeface="Cambria Math" panose="02040503050406030204" pitchFamily="18" charset="0"/>
                              <a:ea typeface="Cambria Math" panose="02040503050406030204" pitchFamily="18" charset="0"/>
                            </a:rPr>
                          </m:ctrlPr>
                        </m:fPr>
                        <m:num>
                          <m:r>
                            <a:rPr lang="zh-CN" altLang="zh-CN" sz="1400" i="1">
                              <a:latin typeface="Cambria Math" panose="02040503050406030204" pitchFamily="18" charset="0"/>
                              <a:ea typeface="Cambria Math" panose="02040503050406030204" pitchFamily="18" charset="0"/>
                            </a:rPr>
                            <m:t>1</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𝑅</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𝑐</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oMath>
                  </m:oMathPara>
                </a14:m>
                <a:endParaRPr lang="en-US" altLang="zh-CN" sz="1400" i="1" dirty="0">
                  <a:latin typeface="Cambria Math" panose="02040503050406030204" pitchFamily="18" charset="0"/>
                  <a:ea typeface="Cambria Math" panose="02040503050406030204" pitchFamily="18" charset="0"/>
                </a:endParaRPr>
              </a:p>
              <a:p>
                <a:pPr algn="just">
                  <a:lnSpc>
                    <a:spcPct val="150000"/>
                  </a:lnSpc>
                  <a:spcAft>
                    <a:spcPts val="0"/>
                  </a:spcAft>
                </a:pPr>
                <a14:m>
                  <m:oMathPara xmlns:m="http://schemas.openxmlformats.org/officeDocument/2006/math">
                    <m:oMathParaPr>
                      <m:jc m:val="left"/>
                    </m:oMathParaPr>
                    <m:oMath xmlns:m="http://schemas.openxmlformats.org/officeDocument/2006/math">
                      <m:r>
                        <a:rPr lang="zh-CN" altLang="en-US" sz="1200" i="1">
                          <a:effectLst/>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𝑑</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𝑡</m:t>
                      </m:r>
                      <m:r>
                        <a:rPr lang="zh-CN" altLang="zh-CN" sz="1400" i="1">
                          <a:latin typeface="Cambria Math" panose="02040503050406030204" pitchFamily="18" charset="0"/>
                          <a:ea typeface="Cambria Math" panose="02040503050406030204" pitchFamily="18" charset="0"/>
                        </a:rPr>
                        <m:t> =  </m:t>
                      </m:r>
                      <m:f>
                        <m:fPr>
                          <m:ctrlPr>
                            <a:rPr lang="zh-CN" altLang="zh-CN" sz="1400" i="1">
                              <a:latin typeface="Cambria Math" panose="02040503050406030204" pitchFamily="18" charset="0"/>
                              <a:ea typeface="Cambria Math" panose="02040503050406030204" pitchFamily="18" charset="0"/>
                            </a:rPr>
                          </m:ctrlPr>
                        </m:fPr>
                        <m:num>
                          <m:r>
                            <a:rPr lang="zh-CN" altLang="en-US" sz="1400" i="1">
                              <a:latin typeface="Cambria Math" panose="02040503050406030204" pitchFamily="18" charset="0"/>
                              <a:ea typeface="Cambria Math" panose="02040503050406030204" pitchFamily="18" charset="0"/>
                            </a:rPr>
                            <m:t>𝛽</m:t>
                          </m:r>
                          <m:r>
                            <a:rPr lang="zh-CN" altLang="zh-CN" sz="1400" i="1">
                              <a:latin typeface="Cambria Math" panose="02040503050406030204" pitchFamily="18" charset="0"/>
                              <a:ea typeface="Cambria Math" panose="02040503050406030204" pitchFamily="18" charset="0"/>
                            </a:rPr>
                            <m:t>(1</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𝛼</m:t>
                          </m:r>
                          <m:r>
                            <a:rPr lang="zh-CN" altLang="zh-CN" sz="1400" i="1">
                              <a:latin typeface="Cambria Math" panose="02040503050406030204" pitchFamily="18" charset="0"/>
                              <a:ea typeface="Cambria Math" panose="02040503050406030204" pitchFamily="18" charset="0"/>
                            </a:rPr>
                            <m:t>)</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m:t>
                      </m:r>
                      <m:f>
                        <m:fPr>
                          <m:ctrlPr>
                            <a:rPr lang="zh-CN" altLang="zh-CN" sz="1400" i="1">
                              <a:latin typeface="Cambria Math" panose="02040503050406030204" pitchFamily="18" charset="0"/>
                              <a:ea typeface="Cambria Math" panose="02040503050406030204" pitchFamily="18" charset="0"/>
                            </a:rPr>
                          </m:ctrlPr>
                        </m:fPr>
                        <m:num>
                          <m:r>
                            <a:rPr lang="zh-CN" altLang="en-US" sz="1400" i="1">
                              <a:latin typeface="Cambria Math" panose="02040503050406030204" pitchFamily="18" charset="0"/>
                              <a:ea typeface="Cambria Math" panose="02040503050406030204" pitchFamily="18" charset="0"/>
                            </a:rPr>
                            <m:t>𝛽</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𝑅</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𝑐</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oMath>
                  </m:oMathPara>
                </a14:m>
                <a:endParaRPr lang="zh-CN" altLang="zh-CN" sz="1200" dirty="0">
                  <a:latin typeface="Arial" panose="020B0604020202020204" pitchFamily="34" charset="0"/>
                </a:endParaRPr>
              </a:p>
              <a:p>
                <a:pPr algn="just">
                  <a:lnSpc>
                    <a:spcPct val="150000"/>
                  </a:lnSpc>
                  <a:spcAft>
                    <a:spcPts val="0"/>
                  </a:spcAft>
                </a:pPr>
                <a:r>
                  <a:rPr lang="zh-CN" altLang="zh-CN" sz="1400" dirty="0">
                    <a:latin typeface="Arial" panose="020B0604020202020204" pitchFamily="34" charset="0"/>
                  </a:rPr>
                  <a:t> </a:t>
                </a:r>
                <a14:m>
                  <m:oMath xmlns:m="http://schemas.openxmlformats.org/officeDocument/2006/math">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𝑟</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 1</m:t>
                    </m:r>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𝑗</m:t>
                        </m:r>
                      </m:e>
                      <m:sub>
                        <m:r>
                          <a:rPr lang="zh-CN" altLang="en-US" sz="1400" i="1">
                            <a:latin typeface="Cambria Math" panose="02040503050406030204" pitchFamily="18" charset="0"/>
                            <a:ea typeface="Cambria Math" panose="02040503050406030204" pitchFamily="18" charset="0"/>
                          </a:rPr>
                          <m:t>𝑛</m:t>
                        </m:r>
                        <m:r>
                          <a:rPr lang="zh-CN" altLang="zh-CN" sz="1400" i="1">
                            <a:latin typeface="Cambria Math" panose="02040503050406030204" pitchFamily="18" charset="0"/>
                            <a:ea typeface="Cambria Math" panose="02040503050406030204" pitchFamily="18" charset="0"/>
                          </a:rPr>
                          <m:t> </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𝑐</m:t>
                        </m:r>
                      </m:e>
                      <m:sub>
                        <m:r>
                          <a:rPr lang="zh-CN" altLang="en-US" sz="1400" i="1">
                            <a:latin typeface="Cambria Math" panose="02040503050406030204" pitchFamily="18" charset="0"/>
                            <a:ea typeface="Cambria Math" panose="02040503050406030204" pitchFamily="18" charset="0"/>
                          </a:rPr>
                          <m:t>𝑛</m:t>
                        </m:r>
                        <m:r>
                          <a:rPr lang="zh-CN" altLang="zh-CN" sz="1400" i="1">
                            <a:latin typeface="Cambria Math" panose="02040503050406030204" pitchFamily="18" charset="0"/>
                            <a:ea typeface="Cambria Math" panose="02040503050406030204" pitchFamily="18" charset="0"/>
                          </a:rPr>
                          <m:t> </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𝑑</m:t>
                        </m:r>
                      </m:e>
                      <m:sub>
                        <m:r>
                          <a:rPr lang="zh-CN" altLang="en-US" sz="1400" i="1">
                            <a:latin typeface="Cambria Math" panose="02040503050406030204" pitchFamily="18" charset="0"/>
                            <a:ea typeface="Cambria Math" panose="02040503050406030204" pitchFamily="18" charset="0"/>
                          </a:rPr>
                          <m:t>𝑛</m:t>
                        </m:r>
                        <m:r>
                          <a:rPr lang="zh-CN" altLang="zh-CN" sz="1400" i="1">
                            <a:latin typeface="Cambria Math" panose="02040503050406030204" pitchFamily="18" charset="0"/>
                            <a:ea typeface="Cambria Math" panose="02040503050406030204" pitchFamily="18" charset="0"/>
                          </a:rPr>
                          <m:t> </m:t>
                        </m:r>
                      </m:sub>
                    </m:sSub>
                    <m:r>
                      <a:rPr lang="zh-CN" altLang="zh-CN" sz="1400" i="1">
                        <a:latin typeface="Cambria Math" panose="02040503050406030204" pitchFamily="18" charset="0"/>
                        <a:ea typeface="Cambria Math" panose="02040503050406030204" pitchFamily="18" charset="0"/>
                      </a:rPr>
                      <m:t> </m:t>
                    </m:r>
                  </m:oMath>
                </a14:m>
                <a:r>
                  <a:rPr lang="zh-CN" altLang="zh-CN" sz="1400" dirty="0">
                    <a:latin typeface="Arial" panose="020B0604020202020204" pitchFamily="34" charset="0"/>
                  </a:rPr>
                  <a:t> </a:t>
                </a:r>
                <a:endParaRPr lang="zh-CN" altLang="zh-CN" sz="1200" dirty="0">
                  <a:latin typeface="Arial" panose="020B0604020202020204" pitchFamily="34" charset="0"/>
                </a:endParaRPr>
              </a:p>
            </p:txBody>
          </p:sp>
        </mc:Choice>
        <mc:Fallback xmlns="">
          <p:sp>
            <p:nvSpPr>
              <p:cNvPr id="15" name="矩形 14">
                <a:extLst>
                  <a:ext uri="{FF2B5EF4-FFF2-40B4-BE49-F238E27FC236}">
                    <a16:creationId xmlns:a16="http://schemas.microsoft.com/office/drawing/2014/main" id="{F12FC99C-122A-D91D-A6CA-E9FB9CB6D0A4}"/>
                  </a:ext>
                </a:extLst>
              </p:cNvPr>
              <p:cNvSpPr>
                <a:spLocks noRot="1" noChangeAspect="1" noMove="1" noResize="1" noEditPoints="1" noAdjustHandles="1" noChangeArrowheads="1" noChangeShapeType="1" noTextEdit="1"/>
              </p:cNvSpPr>
              <p:nvPr/>
            </p:nvSpPr>
            <p:spPr>
              <a:xfrm>
                <a:off x="7022124" y="3004948"/>
                <a:ext cx="6210216" cy="2921121"/>
              </a:xfrm>
              <a:prstGeom prst="rect">
                <a:avLst/>
              </a:prstGeom>
              <a:blipFill>
                <a:blip r:embed="rId7"/>
                <a:stretch>
                  <a:fillRect t="-6494" b="-433"/>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CE400E7F-7B5D-F980-64F4-1D8E1190D7B5}"/>
              </a:ext>
            </a:extLst>
          </p:cNvPr>
          <p:cNvPicPr>
            <a:picLocks noChangeAspect="1"/>
          </p:cNvPicPr>
          <p:nvPr/>
        </p:nvPicPr>
        <p:blipFill>
          <a:blip r:embed="rId8"/>
          <a:stretch>
            <a:fillRect/>
          </a:stretch>
        </p:blipFill>
        <p:spPr>
          <a:xfrm>
            <a:off x="7022124" y="436469"/>
            <a:ext cx="3716216" cy="2340576"/>
          </a:xfrm>
          <a:prstGeom prst="rect">
            <a:avLst/>
          </a:prstGeom>
        </p:spPr>
      </p:pic>
    </p:spTree>
    <p:extLst>
      <p:ext uri="{BB962C8B-B14F-4D97-AF65-F5344CB8AC3E}">
        <p14:creationId xmlns:p14="http://schemas.microsoft.com/office/powerpoint/2010/main" val="365345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Boid</a:t>
            </a:r>
            <a:r>
              <a:rPr lang="en-US" altLang="zh-CN" sz="3600" dirty="0">
                <a:solidFill>
                  <a:srgbClr val="C00000"/>
                </a:solidFill>
                <a:latin typeface="微软雅黑" panose="020B0503020204020204" pitchFamily="34" charset="-122"/>
                <a:ea typeface="微软雅黑" panose="020B0503020204020204" pitchFamily="34" charset="-122"/>
              </a:rPr>
              <a:t> 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041" name="内容占位符 2">
            <a:extLst>
              <a:ext uri="{FF2B5EF4-FFF2-40B4-BE49-F238E27FC236}">
                <a16:creationId xmlns:a16="http://schemas.microsoft.com/office/drawing/2014/main" id="{9A129F65-F455-B926-A56B-70003D816C18}"/>
              </a:ext>
            </a:extLst>
          </p:cNvPr>
          <p:cNvSpPr>
            <a:spLocks noGrp="1"/>
          </p:cNvSpPr>
          <p:nvPr>
            <p:ph idx="1"/>
          </p:nvPr>
        </p:nvSpPr>
        <p:spPr>
          <a:xfrm>
            <a:off x="635619" y="1336592"/>
            <a:ext cx="5015247" cy="3461658"/>
          </a:xfrm>
        </p:spPr>
        <p:txBody>
          <a:bodyPr>
            <a:normAutofit/>
          </a:bodyPr>
          <a:lstStyle/>
          <a:p>
            <a:pPr>
              <a:buFont typeface="Wingdings" pitchFamily="2" charset="2"/>
              <a:buChar char="l"/>
            </a:pPr>
            <a:r>
              <a:rPr kumimoji="1" lang="en-US" altLang="zh-CN" dirty="0" err="1"/>
              <a:t>Boid</a:t>
            </a:r>
            <a:r>
              <a:rPr kumimoji="1" lang="en-US" altLang="zh-CN" dirty="0"/>
              <a:t> model</a:t>
            </a:r>
          </a:p>
          <a:p>
            <a:pPr>
              <a:buFont typeface="Wingdings" pitchFamily="2" charset="2"/>
              <a:buChar char="l"/>
            </a:pPr>
            <a:r>
              <a:rPr kumimoji="1" lang="en-US" altLang="zh-CN" dirty="0"/>
              <a:t>Each </a:t>
            </a:r>
            <a:r>
              <a:rPr kumimoji="1" lang="en-US" altLang="zh-CN" dirty="0" err="1"/>
              <a:t>boid</a:t>
            </a:r>
            <a:r>
              <a:rPr kumimoji="1" lang="en-US" altLang="zh-CN" dirty="0"/>
              <a:t> follows 3 rules</a:t>
            </a:r>
          </a:p>
          <a:p>
            <a:pPr lvl="1">
              <a:buFont typeface="Wingdings" pitchFamily="2" charset="2"/>
              <a:buChar char="l"/>
            </a:pPr>
            <a:r>
              <a:rPr kumimoji="1" lang="en-US" altLang="zh-CN" dirty="0"/>
              <a:t>Cohesion</a:t>
            </a:r>
          </a:p>
          <a:p>
            <a:pPr lvl="1">
              <a:buFont typeface="Wingdings" pitchFamily="2" charset="2"/>
              <a:buChar char="l"/>
            </a:pPr>
            <a:r>
              <a:rPr kumimoji="1" lang="en-US" altLang="zh-CN" dirty="0"/>
              <a:t>Alignment</a:t>
            </a:r>
          </a:p>
          <a:p>
            <a:pPr lvl="1">
              <a:buFont typeface="Wingdings" pitchFamily="2" charset="2"/>
              <a:buChar char="l"/>
            </a:pPr>
            <a:r>
              <a:rPr kumimoji="1" lang="en-US" altLang="zh-CN" dirty="0"/>
              <a:t>Separation</a:t>
            </a:r>
          </a:p>
          <a:p>
            <a:pPr>
              <a:buFont typeface="Wingdings" pitchFamily="2" charset="2"/>
              <a:buChar char="l"/>
            </a:pPr>
            <a:endParaRPr kumimoji="1" lang="zh-CN" altLang="en-US" dirty="0"/>
          </a:p>
        </p:txBody>
      </p:sp>
      <p:pic>
        <p:nvPicPr>
          <p:cNvPr id="1042" name="图片 1041">
            <a:extLst>
              <a:ext uri="{FF2B5EF4-FFF2-40B4-BE49-F238E27FC236}">
                <a16:creationId xmlns:a16="http://schemas.microsoft.com/office/drawing/2014/main" id="{02F44EC1-69D9-8AD4-943E-60FF126CAE0B}"/>
              </a:ext>
            </a:extLst>
          </p:cNvPr>
          <p:cNvPicPr>
            <a:picLocks noChangeAspect="1"/>
          </p:cNvPicPr>
          <p:nvPr/>
        </p:nvPicPr>
        <p:blipFill>
          <a:blip r:embed="rId5"/>
          <a:stretch>
            <a:fillRect/>
          </a:stretch>
        </p:blipFill>
        <p:spPr>
          <a:xfrm>
            <a:off x="6096000" y="182677"/>
            <a:ext cx="5749636" cy="5749636"/>
          </a:xfrm>
          <a:prstGeom prst="rect">
            <a:avLst/>
          </a:prstGeom>
          <a:ln>
            <a:solidFill>
              <a:schemeClr val="tx1"/>
            </a:solidFill>
          </a:ln>
        </p:spPr>
      </p:pic>
      <p:pic>
        <p:nvPicPr>
          <p:cNvPr id="2050" name="Picture 2" descr="The boids social rules (Reynolds 1987). | Download Scientific Diagram">
            <a:extLst>
              <a:ext uri="{FF2B5EF4-FFF2-40B4-BE49-F238E27FC236}">
                <a16:creationId xmlns:a16="http://schemas.microsoft.com/office/drawing/2014/main" id="{2B0BE0D6-6021-D060-CA2B-BE9230CDC9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19" y="3429000"/>
            <a:ext cx="3766978" cy="2447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41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Summary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55C17AB-05A4-F2F9-FF7C-774D06A6C386}"/>
              </a:ext>
            </a:extLst>
          </p:cNvPr>
          <p:cNvSpPr txBox="1"/>
          <p:nvPr/>
        </p:nvSpPr>
        <p:spPr>
          <a:xfrm>
            <a:off x="1025912" y="1545938"/>
            <a:ext cx="10110788" cy="4093428"/>
          </a:xfrm>
          <a:prstGeom prst="rect">
            <a:avLst/>
          </a:prstGeom>
          <a:noFill/>
        </p:spPr>
        <p:txBody>
          <a:bodyPr wrap="square" rtlCol="0">
            <a:spAutoFit/>
          </a:bodyPr>
          <a:lstStyle/>
          <a:p>
            <a:pPr marL="285750" indent="-285750">
              <a:buFont typeface="Arial" charset="0"/>
              <a:buChar char="•"/>
            </a:pPr>
            <a:r>
              <a:rPr kumimoji="1" lang="en-US" altLang="zh-CN" sz="2000" dirty="0"/>
              <a:t>Benefits:</a:t>
            </a:r>
          </a:p>
          <a:p>
            <a:pPr marL="742950" lvl="1" indent="-285750">
              <a:buFont typeface="Arial" charset="0"/>
              <a:buChar char="•"/>
            </a:pPr>
            <a:r>
              <a:rPr kumimoji="1" lang="en-US" altLang="zh-CN" sz="2000" dirty="0"/>
              <a:t>Simple &amp; concise</a:t>
            </a:r>
          </a:p>
          <a:p>
            <a:pPr marL="742950" lvl="1" indent="-285750">
              <a:buFont typeface="Arial" charset="0"/>
              <a:buChar char="•"/>
            </a:pPr>
            <a:r>
              <a:rPr kumimoji="1" lang="en-US" altLang="zh-CN" sz="2000" dirty="0"/>
              <a:t>More insightful</a:t>
            </a:r>
          </a:p>
          <a:p>
            <a:pPr marL="742950" lvl="1" indent="-285750">
              <a:buFont typeface="Arial" charset="0"/>
              <a:buChar char="•"/>
            </a:pPr>
            <a:r>
              <a:rPr kumimoji="1" lang="en-US" altLang="zh-CN" sz="2000" dirty="0"/>
              <a:t>More theoretical analysis</a:t>
            </a:r>
          </a:p>
          <a:p>
            <a:pPr marL="742950" lvl="1" indent="-285750">
              <a:buFont typeface="Arial" charset="0"/>
              <a:buChar char="•"/>
            </a:pPr>
            <a:r>
              <a:rPr kumimoji="1" lang="en-US" altLang="zh-CN" sz="2000" dirty="0"/>
              <a:t>Cheap computation</a:t>
            </a:r>
          </a:p>
          <a:p>
            <a:pPr marL="285750" indent="-285750">
              <a:buFont typeface="Arial" charset="0"/>
              <a:buChar char="•"/>
            </a:pPr>
            <a:r>
              <a:rPr kumimoji="1" lang="en-US" altLang="zh-CN" sz="2000" dirty="0"/>
              <a:t>Drawbacks:</a:t>
            </a:r>
          </a:p>
          <a:p>
            <a:pPr marL="742950" lvl="1" indent="-285750">
              <a:buFont typeface="Arial" charset="0"/>
              <a:buChar char="•"/>
            </a:pPr>
            <a:r>
              <a:rPr kumimoji="1" lang="en-US" altLang="zh-CN" sz="2000" dirty="0"/>
              <a:t>Too Simple to explain complex phenomenon</a:t>
            </a:r>
          </a:p>
          <a:p>
            <a:pPr marL="742950" lvl="1" indent="-285750">
              <a:buFont typeface="Arial" charset="0"/>
              <a:buChar char="•"/>
            </a:pPr>
            <a:r>
              <a:rPr kumimoji="1" lang="en-US" altLang="zh-CN" sz="2000" dirty="0"/>
              <a:t>Difficult to incorporate real data</a:t>
            </a:r>
          </a:p>
          <a:p>
            <a:pPr marL="742950" lvl="1" indent="-285750">
              <a:buFont typeface="Arial" charset="0"/>
              <a:buChar char="•"/>
            </a:pPr>
            <a:r>
              <a:rPr kumimoji="1" lang="en-US" altLang="zh-CN" sz="2000" dirty="0"/>
              <a:t>Poor prediction accuracy</a:t>
            </a:r>
          </a:p>
          <a:p>
            <a:pPr marL="742950" lvl="1" indent="-285750">
              <a:buFont typeface="Arial" charset="0"/>
              <a:buChar char="•"/>
            </a:pPr>
            <a:r>
              <a:rPr kumimoji="1" lang="en-US" altLang="zh-CN" sz="2000" dirty="0"/>
              <a:t>Rely on Human Heuristics</a:t>
            </a:r>
          </a:p>
          <a:p>
            <a:pPr marL="742950" lvl="1" indent="-285750">
              <a:buFont typeface="Arial" charset="0"/>
              <a:buChar char="•"/>
            </a:pPr>
            <a:r>
              <a:rPr kumimoji="1" lang="en-US" altLang="zh-CN" sz="2000" dirty="0"/>
              <a:t>Case by Case</a:t>
            </a:r>
          </a:p>
          <a:p>
            <a:pPr marL="742950" lvl="1" indent="-285750">
              <a:buFont typeface="Arial" charset="0"/>
              <a:buChar char="•"/>
            </a:pPr>
            <a:endParaRPr kumimoji="1" lang="en-US" altLang="zh-CN" sz="2000" dirty="0"/>
          </a:p>
          <a:p>
            <a:pPr marL="285750" indent="-285750">
              <a:buFont typeface="Arial" charset="0"/>
              <a:buChar char="•"/>
            </a:pPr>
            <a:endParaRPr kumimoji="1" lang="zh-CN" altLang="en-US" sz="2000" dirty="0"/>
          </a:p>
        </p:txBody>
      </p:sp>
    </p:spTree>
    <p:extLst>
      <p:ext uri="{BB962C8B-B14F-4D97-AF65-F5344CB8AC3E}">
        <p14:creationId xmlns:p14="http://schemas.microsoft.com/office/powerpoint/2010/main" val="46816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 are Complex 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1" descr="480x319_116f057a183">
            <a:extLst>
              <a:ext uri="{FF2B5EF4-FFF2-40B4-BE49-F238E27FC236}">
                <a16:creationId xmlns:a16="http://schemas.microsoft.com/office/drawing/2014/main" id="{D576E42B-824B-BC5B-69AA-3BDC3AA7B76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3064" r="8322" b="-1"/>
          <a:stretch/>
        </p:blipFill>
        <p:spPr bwMode="auto">
          <a:xfrm>
            <a:off x="574304" y="2108291"/>
            <a:ext cx="3189009" cy="26875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photocdn.sohu.com/20110901/Img318012975.jpg">
            <a:extLst>
              <a:ext uri="{FF2B5EF4-FFF2-40B4-BE49-F238E27FC236}">
                <a16:creationId xmlns:a16="http://schemas.microsoft.com/office/drawing/2014/main" id="{E5C10729-9DED-8546-E41B-7A94739B93C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6880" r="14073" b="-1"/>
          <a:stretch/>
        </p:blipFill>
        <p:spPr bwMode="auto">
          <a:xfrm>
            <a:off x="4164741" y="2112937"/>
            <a:ext cx="3189009" cy="26828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ity at Night · Free Stock Photo">
            <a:extLst>
              <a:ext uri="{FF2B5EF4-FFF2-40B4-BE49-F238E27FC236}">
                <a16:creationId xmlns:a16="http://schemas.microsoft.com/office/drawing/2014/main" id="{CC8BDBD4-2447-1C67-AB5E-1A2C8F871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6467" y="2108290"/>
            <a:ext cx="4122305" cy="273806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A6EEE77-B749-CF22-4FA8-0A61ED70CD1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2" name="图片 11">
            <a:extLst>
              <a:ext uri="{FF2B5EF4-FFF2-40B4-BE49-F238E27FC236}">
                <a16:creationId xmlns:a16="http://schemas.microsoft.com/office/drawing/2014/main" id="{FD4D082B-279D-62DA-F398-BF0748853B78}"/>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6DAFE2B0-AF28-8F59-0D8F-6EC86AA8DDA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165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Automated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内容占位符 8">
            <a:extLst>
              <a:ext uri="{FF2B5EF4-FFF2-40B4-BE49-F238E27FC236}">
                <a16:creationId xmlns:a16="http://schemas.microsoft.com/office/drawing/2014/main" id="{BA193F1F-CA0C-0942-621A-899877EAFE75}"/>
              </a:ext>
            </a:extLst>
          </p:cNvPr>
          <p:cNvPicPr>
            <a:picLocks noGrp="1" noChangeAspect="1"/>
          </p:cNvPicPr>
          <p:nvPr>
            <p:ph idx="1"/>
          </p:nvPr>
        </p:nvPicPr>
        <p:blipFill>
          <a:blip r:embed="rId3"/>
          <a:stretch>
            <a:fillRect/>
          </a:stretch>
        </p:blipFill>
        <p:spPr>
          <a:xfrm>
            <a:off x="3424270" y="2542181"/>
            <a:ext cx="2023945" cy="1450758"/>
          </a:xfrm>
          <a:prstGeom prst="rect">
            <a:avLst/>
          </a:prstGeom>
        </p:spPr>
      </p:pic>
      <p:pic>
        <p:nvPicPr>
          <p:cNvPr id="12" name="图片 11">
            <a:extLst>
              <a:ext uri="{FF2B5EF4-FFF2-40B4-BE49-F238E27FC236}">
                <a16:creationId xmlns:a16="http://schemas.microsoft.com/office/drawing/2014/main" id="{E0EFA544-2152-E86E-F11E-0DEB6E65F852}"/>
              </a:ext>
            </a:extLst>
          </p:cNvPr>
          <p:cNvPicPr>
            <a:picLocks noChangeAspect="1"/>
          </p:cNvPicPr>
          <p:nvPr/>
        </p:nvPicPr>
        <p:blipFill>
          <a:blip r:embed="rId4"/>
          <a:stretch>
            <a:fillRect/>
          </a:stretch>
        </p:blipFill>
        <p:spPr>
          <a:xfrm>
            <a:off x="5681696" y="2334941"/>
            <a:ext cx="2722857" cy="1812402"/>
          </a:xfrm>
          <a:prstGeom prst="rect">
            <a:avLst/>
          </a:prstGeom>
        </p:spPr>
      </p:pic>
      <p:pic>
        <p:nvPicPr>
          <p:cNvPr id="13" name="Picture 1" descr="480x319_116f057a183">
            <a:extLst>
              <a:ext uri="{FF2B5EF4-FFF2-40B4-BE49-F238E27FC236}">
                <a16:creationId xmlns:a16="http://schemas.microsoft.com/office/drawing/2014/main" id="{22B68C86-4310-6F16-472E-05E3B4832028}"/>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3064" r="8322" b="-1"/>
          <a:stretch/>
        </p:blipFill>
        <p:spPr bwMode="auto">
          <a:xfrm>
            <a:off x="1052546" y="2464276"/>
            <a:ext cx="1760220" cy="14834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574C4D21-0C69-2CAA-1012-9FC66F8A5BE3}"/>
              </a:ext>
            </a:extLst>
          </p:cNvPr>
          <p:cNvPicPr>
            <a:picLocks noChangeAspect="1"/>
          </p:cNvPicPr>
          <p:nvPr/>
        </p:nvPicPr>
        <p:blipFill>
          <a:blip r:embed="rId6"/>
          <a:stretch>
            <a:fillRect/>
          </a:stretch>
        </p:blipFill>
        <p:spPr>
          <a:xfrm>
            <a:off x="8638034" y="2509863"/>
            <a:ext cx="1931140" cy="1450757"/>
          </a:xfrm>
          <a:prstGeom prst="rect">
            <a:avLst/>
          </a:prstGeom>
        </p:spPr>
      </p:pic>
      <p:cxnSp>
        <p:nvCxnSpPr>
          <p:cNvPr id="15" name="直线箭头连接符 14">
            <a:extLst>
              <a:ext uri="{FF2B5EF4-FFF2-40B4-BE49-F238E27FC236}">
                <a16:creationId xmlns:a16="http://schemas.microsoft.com/office/drawing/2014/main" id="{CFB48E18-7F3C-AA8E-9899-DB9EBFA162A6}"/>
              </a:ext>
            </a:extLst>
          </p:cNvPr>
          <p:cNvCxnSpPr/>
          <p:nvPr/>
        </p:nvCxnSpPr>
        <p:spPr>
          <a:xfrm>
            <a:off x="2963388" y="3271429"/>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8966668F-0413-4268-E1D7-A431A0CFACAA}"/>
              </a:ext>
            </a:extLst>
          </p:cNvPr>
          <p:cNvCxnSpPr/>
          <p:nvPr/>
        </p:nvCxnSpPr>
        <p:spPr>
          <a:xfrm>
            <a:off x="5594583"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6FE308E-B0AE-DB3C-13A5-F01A75EF7F22}"/>
              </a:ext>
            </a:extLst>
          </p:cNvPr>
          <p:cNvCxnSpPr/>
          <p:nvPr/>
        </p:nvCxnSpPr>
        <p:spPr>
          <a:xfrm>
            <a:off x="8075941"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C1FC9293-4EE2-14D0-FF7D-2CEA0BD97BF9}"/>
              </a:ext>
            </a:extLst>
          </p:cNvPr>
          <p:cNvCxnSpPr/>
          <p:nvPr/>
        </p:nvCxnSpPr>
        <p:spPr>
          <a:xfrm>
            <a:off x="9603604"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A0E460F0-553D-5FA9-7E26-9E5CA28E7BF8}"/>
              </a:ext>
            </a:extLst>
          </p:cNvPr>
          <p:cNvCxnSpPr>
            <a:cxnSpLocks/>
          </p:cNvCxnSpPr>
          <p:nvPr/>
        </p:nvCxnSpPr>
        <p:spPr>
          <a:xfrm flipH="1">
            <a:off x="1932656" y="4883902"/>
            <a:ext cx="7670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5F1A3E38-CDA2-154D-B1CD-7450795798E8}"/>
              </a:ext>
            </a:extLst>
          </p:cNvPr>
          <p:cNvCxnSpPr>
            <a:cxnSpLocks/>
          </p:cNvCxnSpPr>
          <p:nvPr/>
        </p:nvCxnSpPr>
        <p:spPr>
          <a:xfrm flipV="1">
            <a:off x="1932656"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36B3BB7-23DB-FD3F-3FC8-89B43AA5BFBF}"/>
              </a:ext>
            </a:extLst>
          </p:cNvPr>
          <p:cNvSpPr txBox="1"/>
          <p:nvPr/>
        </p:nvSpPr>
        <p:spPr>
          <a:xfrm>
            <a:off x="925646" y="1992942"/>
            <a:ext cx="2214390" cy="369332"/>
          </a:xfrm>
          <a:prstGeom prst="rect">
            <a:avLst/>
          </a:prstGeom>
          <a:noFill/>
        </p:spPr>
        <p:txBody>
          <a:bodyPr wrap="square" rtlCol="0">
            <a:spAutoFit/>
          </a:bodyPr>
          <a:lstStyle/>
          <a:p>
            <a:r>
              <a:rPr kumimoji="1" lang="en-US" altLang="zh-CN" dirty="0"/>
              <a:t>Complex</a:t>
            </a:r>
            <a:r>
              <a:rPr kumimoji="1" lang="zh-CN" altLang="en-US" dirty="0"/>
              <a:t> </a:t>
            </a:r>
            <a:r>
              <a:rPr kumimoji="1" lang="en-US" altLang="zh-CN" dirty="0"/>
              <a:t>System</a:t>
            </a:r>
            <a:endParaRPr kumimoji="1" lang="zh-CN" altLang="en-US" dirty="0"/>
          </a:p>
        </p:txBody>
      </p:sp>
      <p:sp>
        <p:nvSpPr>
          <p:cNvPr id="22" name="文本框 21">
            <a:extLst>
              <a:ext uri="{FF2B5EF4-FFF2-40B4-BE49-F238E27FC236}">
                <a16:creationId xmlns:a16="http://schemas.microsoft.com/office/drawing/2014/main" id="{E75B3332-DEBD-06CD-77FB-C3A94D7D4F48}"/>
              </a:ext>
            </a:extLst>
          </p:cNvPr>
          <p:cNvSpPr txBox="1"/>
          <p:nvPr/>
        </p:nvSpPr>
        <p:spPr>
          <a:xfrm>
            <a:off x="3286109" y="1992942"/>
            <a:ext cx="2722857" cy="369332"/>
          </a:xfrm>
          <a:prstGeom prst="rect">
            <a:avLst/>
          </a:prstGeom>
          <a:noFill/>
        </p:spPr>
        <p:txBody>
          <a:bodyPr wrap="square" rtlCol="0">
            <a:spAutoFit/>
          </a:bodyPr>
          <a:lstStyle/>
          <a:p>
            <a:r>
              <a:rPr kumimoji="1" lang="en-US" altLang="zh-CN" dirty="0"/>
              <a:t>Behavior (observations)</a:t>
            </a:r>
            <a:endParaRPr kumimoji="1" lang="zh-CN" altLang="en-US" dirty="0"/>
          </a:p>
        </p:txBody>
      </p:sp>
      <p:sp>
        <p:nvSpPr>
          <p:cNvPr id="23" name="文本框 22">
            <a:extLst>
              <a:ext uri="{FF2B5EF4-FFF2-40B4-BE49-F238E27FC236}">
                <a16:creationId xmlns:a16="http://schemas.microsoft.com/office/drawing/2014/main" id="{5B3CF870-BB2E-38AE-318A-E7E82148F0E2}"/>
              </a:ext>
            </a:extLst>
          </p:cNvPr>
          <p:cNvSpPr txBox="1"/>
          <p:nvPr/>
        </p:nvSpPr>
        <p:spPr>
          <a:xfrm>
            <a:off x="6408152" y="1979276"/>
            <a:ext cx="1408761" cy="369332"/>
          </a:xfrm>
          <a:prstGeom prst="rect">
            <a:avLst/>
          </a:prstGeom>
          <a:noFill/>
        </p:spPr>
        <p:txBody>
          <a:bodyPr wrap="square" rtlCol="0">
            <a:spAutoFit/>
          </a:bodyPr>
          <a:lstStyle/>
          <a:p>
            <a:r>
              <a:rPr kumimoji="1" lang="en-US" altLang="zh-CN" dirty="0"/>
              <a:t>AI systems</a:t>
            </a:r>
            <a:endParaRPr kumimoji="1" lang="zh-CN" altLang="en-US" dirty="0"/>
          </a:p>
        </p:txBody>
      </p:sp>
      <p:sp>
        <p:nvSpPr>
          <p:cNvPr id="24" name="文本框 23">
            <a:extLst>
              <a:ext uri="{FF2B5EF4-FFF2-40B4-BE49-F238E27FC236}">
                <a16:creationId xmlns:a16="http://schemas.microsoft.com/office/drawing/2014/main" id="{9E6C61A4-6AB9-4EB9-841D-5D59341FF4F3}"/>
              </a:ext>
            </a:extLst>
          </p:cNvPr>
          <p:cNvSpPr txBox="1"/>
          <p:nvPr/>
        </p:nvSpPr>
        <p:spPr>
          <a:xfrm>
            <a:off x="9050364" y="1972561"/>
            <a:ext cx="1408761" cy="369332"/>
          </a:xfrm>
          <a:prstGeom prst="rect">
            <a:avLst/>
          </a:prstGeom>
          <a:noFill/>
        </p:spPr>
        <p:txBody>
          <a:bodyPr wrap="square" rtlCol="0">
            <a:spAutoFit/>
          </a:bodyPr>
          <a:lstStyle/>
          <a:p>
            <a:r>
              <a:rPr kumimoji="1" lang="en-US" altLang="zh-CN" dirty="0"/>
              <a:t>Models</a:t>
            </a:r>
            <a:endParaRPr kumimoji="1" lang="zh-CN" altLang="en-US" dirty="0"/>
          </a:p>
        </p:txBody>
      </p:sp>
      <p:sp>
        <p:nvSpPr>
          <p:cNvPr id="25" name="文本框 24">
            <a:extLst>
              <a:ext uri="{FF2B5EF4-FFF2-40B4-BE49-F238E27FC236}">
                <a16:creationId xmlns:a16="http://schemas.microsoft.com/office/drawing/2014/main" id="{4BB521DE-D647-5A63-4F3E-7758EADB85F0}"/>
              </a:ext>
            </a:extLst>
          </p:cNvPr>
          <p:cNvSpPr txBox="1"/>
          <p:nvPr/>
        </p:nvSpPr>
        <p:spPr>
          <a:xfrm>
            <a:off x="4565994" y="4560736"/>
            <a:ext cx="2546538" cy="646331"/>
          </a:xfrm>
          <a:prstGeom prst="rect">
            <a:avLst/>
          </a:prstGeom>
          <a:noFill/>
        </p:spPr>
        <p:txBody>
          <a:bodyPr wrap="square" rtlCol="0">
            <a:spAutoFit/>
          </a:bodyPr>
          <a:lstStyle/>
          <a:p>
            <a:r>
              <a:rPr kumimoji="1" lang="en-US" altLang="zh-CN" dirty="0"/>
              <a:t>Prediction, Simulation,</a:t>
            </a:r>
            <a:r>
              <a:rPr kumimoji="1" lang="zh-CN" altLang="en-US" dirty="0"/>
              <a:t> </a:t>
            </a:r>
            <a:r>
              <a:rPr kumimoji="1" lang="en-US" altLang="zh-CN" dirty="0"/>
              <a:t>Optimization,</a:t>
            </a:r>
            <a:r>
              <a:rPr kumimoji="1" lang="zh-CN" altLang="en-US" dirty="0"/>
              <a:t> </a:t>
            </a:r>
            <a:r>
              <a:rPr kumimoji="1" lang="en-US" altLang="zh-CN" dirty="0"/>
              <a:t>Controls</a:t>
            </a:r>
            <a:endParaRPr kumimoji="1" lang="zh-CN" altLang="en-US" dirty="0"/>
          </a:p>
        </p:txBody>
      </p:sp>
      <p:sp>
        <p:nvSpPr>
          <p:cNvPr id="2" name="文本框 1">
            <a:extLst>
              <a:ext uri="{FF2B5EF4-FFF2-40B4-BE49-F238E27FC236}">
                <a16:creationId xmlns:a16="http://schemas.microsoft.com/office/drawing/2014/main" id="{8C4B704F-5560-AC07-E6D8-1193DE5E6AF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57A413D1-5AEC-0F02-9AA3-1B4673815354}"/>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26" name="Picture 5" descr="Z:\e\建院\logo\uplogo copy.png">
            <a:extLst>
              <a:ext uri="{FF2B5EF4-FFF2-40B4-BE49-F238E27FC236}">
                <a16:creationId xmlns:a16="http://schemas.microsoft.com/office/drawing/2014/main" id="{50FF2F2D-E530-4044-4B69-A77809AD0FD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089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AI</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complex</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systems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Complex Systems and Modelling Methods</a:t>
            </a:r>
          </a:p>
          <a:p>
            <a:pPr lvl="1"/>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Representation</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&amp;</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Network Reconstruction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Modelling</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Simulation,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optimization,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and</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control</a:t>
            </a:r>
          </a:p>
          <a:p>
            <a:r>
              <a:rPr kumimoji="1" lang="en-US" altLang="zh-CN" dirty="0">
                <a:latin typeface="Arial" panose="020B0604020202020204" pitchFamily="34" charset="0"/>
                <a:ea typeface="FangSong" panose="02010609060101010101" pitchFamily="49" charset="-122"/>
                <a:cs typeface="Arial" panose="020B0604020202020204" pitchFamily="34" charset="0"/>
              </a:rPr>
              <a:t>Complexity</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science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AI</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864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Representation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Generation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内容占位符 8">
            <a:extLst>
              <a:ext uri="{FF2B5EF4-FFF2-40B4-BE49-F238E27FC236}">
                <a16:creationId xmlns:a16="http://schemas.microsoft.com/office/drawing/2014/main" id="{91973919-1999-8C8F-1302-B7FE56E1A3FD}"/>
              </a:ext>
            </a:extLst>
          </p:cNvPr>
          <p:cNvPicPr>
            <a:picLocks noGrp="1" noChangeAspect="1"/>
          </p:cNvPicPr>
          <p:nvPr>
            <p:ph idx="1"/>
          </p:nvPr>
        </p:nvPicPr>
        <p:blipFill>
          <a:blip r:embed="rId3"/>
          <a:stretch>
            <a:fillRect/>
          </a:stretch>
        </p:blipFill>
        <p:spPr>
          <a:xfrm>
            <a:off x="1025911" y="2737345"/>
            <a:ext cx="2023945" cy="1450758"/>
          </a:xfrm>
          <a:prstGeom prst="rect">
            <a:avLst/>
          </a:prstGeom>
        </p:spPr>
      </p:pic>
      <p:pic>
        <p:nvPicPr>
          <p:cNvPr id="6" name="图片 5">
            <a:extLst>
              <a:ext uri="{FF2B5EF4-FFF2-40B4-BE49-F238E27FC236}">
                <a16:creationId xmlns:a16="http://schemas.microsoft.com/office/drawing/2014/main" id="{CEE6A37E-8EAA-ACB7-3783-AC8E21AEAC6E}"/>
              </a:ext>
            </a:extLst>
          </p:cNvPr>
          <p:cNvPicPr>
            <a:picLocks noChangeAspect="1"/>
          </p:cNvPicPr>
          <p:nvPr/>
        </p:nvPicPr>
        <p:blipFill>
          <a:blip r:embed="rId4"/>
          <a:stretch>
            <a:fillRect/>
          </a:stretch>
        </p:blipFill>
        <p:spPr>
          <a:xfrm>
            <a:off x="4438535" y="2508619"/>
            <a:ext cx="2722857" cy="1812402"/>
          </a:xfrm>
          <a:prstGeom prst="rect">
            <a:avLst/>
          </a:prstGeom>
        </p:spPr>
      </p:pic>
      <p:pic>
        <p:nvPicPr>
          <p:cNvPr id="10" name="图片 9">
            <a:extLst>
              <a:ext uri="{FF2B5EF4-FFF2-40B4-BE49-F238E27FC236}">
                <a16:creationId xmlns:a16="http://schemas.microsoft.com/office/drawing/2014/main" id="{C78E72C0-C436-DCA9-9249-FD7CA36848F2}"/>
              </a:ext>
            </a:extLst>
          </p:cNvPr>
          <p:cNvPicPr>
            <a:picLocks noChangeAspect="1"/>
          </p:cNvPicPr>
          <p:nvPr/>
        </p:nvPicPr>
        <p:blipFill>
          <a:blip r:embed="rId5"/>
          <a:stretch>
            <a:fillRect/>
          </a:stretch>
        </p:blipFill>
        <p:spPr>
          <a:xfrm>
            <a:off x="8836653" y="2755527"/>
            <a:ext cx="1931140" cy="1450757"/>
          </a:xfrm>
          <a:prstGeom prst="rect">
            <a:avLst/>
          </a:prstGeom>
        </p:spPr>
      </p:pic>
      <p:cxnSp>
        <p:nvCxnSpPr>
          <p:cNvPr id="11" name="直线箭头连接符 10">
            <a:extLst>
              <a:ext uri="{FF2B5EF4-FFF2-40B4-BE49-F238E27FC236}">
                <a16:creationId xmlns:a16="http://schemas.microsoft.com/office/drawing/2014/main" id="{32A7622F-30EA-E03F-89C7-1D7825957B5F}"/>
              </a:ext>
            </a:extLst>
          </p:cNvPr>
          <p:cNvCxnSpPr>
            <a:cxnSpLocks/>
          </p:cNvCxnSpPr>
          <p:nvPr/>
        </p:nvCxnSpPr>
        <p:spPr>
          <a:xfrm>
            <a:off x="3237108" y="3441238"/>
            <a:ext cx="15294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23D6E23-9188-F2C6-46F3-EBAC4E565E3B}"/>
              </a:ext>
            </a:extLst>
          </p:cNvPr>
          <p:cNvCxnSpPr>
            <a:cxnSpLocks/>
          </p:cNvCxnSpPr>
          <p:nvPr/>
        </p:nvCxnSpPr>
        <p:spPr>
          <a:xfrm>
            <a:off x="6832780" y="3441238"/>
            <a:ext cx="1727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812095D-2214-3459-A529-08FEC8091981}"/>
              </a:ext>
            </a:extLst>
          </p:cNvPr>
          <p:cNvSpPr txBox="1"/>
          <p:nvPr/>
        </p:nvSpPr>
        <p:spPr>
          <a:xfrm>
            <a:off x="1025911" y="2220424"/>
            <a:ext cx="2722857" cy="369332"/>
          </a:xfrm>
          <a:prstGeom prst="rect">
            <a:avLst/>
          </a:prstGeom>
          <a:noFill/>
        </p:spPr>
        <p:txBody>
          <a:bodyPr wrap="square" rtlCol="0">
            <a:spAutoFit/>
          </a:bodyPr>
          <a:lstStyle/>
          <a:p>
            <a:r>
              <a:rPr kumimoji="1" lang="en-US" altLang="zh-CN" dirty="0"/>
              <a:t>Behavior (observations)</a:t>
            </a:r>
            <a:endParaRPr kumimoji="1" lang="zh-CN" altLang="en-US" dirty="0"/>
          </a:p>
        </p:txBody>
      </p:sp>
      <p:sp>
        <p:nvSpPr>
          <p:cNvPr id="14" name="文本框 13">
            <a:extLst>
              <a:ext uri="{FF2B5EF4-FFF2-40B4-BE49-F238E27FC236}">
                <a16:creationId xmlns:a16="http://schemas.microsoft.com/office/drawing/2014/main" id="{9CF49708-168E-FB15-1854-69103992DA1A}"/>
              </a:ext>
            </a:extLst>
          </p:cNvPr>
          <p:cNvSpPr txBox="1"/>
          <p:nvPr/>
        </p:nvSpPr>
        <p:spPr>
          <a:xfrm>
            <a:off x="5164991" y="2152954"/>
            <a:ext cx="1408761" cy="369332"/>
          </a:xfrm>
          <a:prstGeom prst="rect">
            <a:avLst/>
          </a:prstGeom>
          <a:noFill/>
        </p:spPr>
        <p:txBody>
          <a:bodyPr wrap="square" rtlCol="0">
            <a:spAutoFit/>
          </a:bodyPr>
          <a:lstStyle/>
          <a:p>
            <a:r>
              <a:rPr kumimoji="1" lang="en-US" altLang="zh-CN" dirty="0"/>
              <a:t>AI systems</a:t>
            </a:r>
            <a:endParaRPr kumimoji="1" lang="zh-CN" altLang="en-US" dirty="0"/>
          </a:p>
        </p:txBody>
      </p:sp>
      <p:sp>
        <p:nvSpPr>
          <p:cNvPr id="15" name="文本框 14">
            <a:extLst>
              <a:ext uri="{FF2B5EF4-FFF2-40B4-BE49-F238E27FC236}">
                <a16:creationId xmlns:a16="http://schemas.microsoft.com/office/drawing/2014/main" id="{263007E5-EDFA-1D26-635B-8B00256441D6}"/>
              </a:ext>
            </a:extLst>
          </p:cNvPr>
          <p:cNvSpPr txBox="1"/>
          <p:nvPr/>
        </p:nvSpPr>
        <p:spPr>
          <a:xfrm>
            <a:off x="9248983" y="2218225"/>
            <a:ext cx="1408761" cy="369332"/>
          </a:xfrm>
          <a:prstGeom prst="rect">
            <a:avLst/>
          </a:prstGeom>
          <a:noFill/>
        </p:spPr>
        <p:txBody>
          <a:bodyPr wrap="square" rtlCol="0">
            <a:spAutoFit/>
          </a:bodyPr>
          <a:lstStyle/>
          <a:p>
            <a:r>
              <a:rPr kumimoji="1" lang="en-US" altLang="zh-CN" dirty="0"/>
              <a:t>Models</a:t>
            </a:r>
            <a:endParaRPr kumimoji="1" lang="zh-CN" altLang="en-US" dirty="0"/>
          </a:p>
        </p:txBody>
      </p:sp>
      <p:cxnSp>
        <p:nvCxnSpPr>
          <p:cNvPr id="16" name="直线箭头连接符 15">
            <a:extLst>
              <a:ext uri="{FF2B5EF4-FFF2-40B4-BE49-F238E27FC236}">
                <a16:creationId xmlns:a16="http://schemas.microsoft.com/office/drawing/2014/main" id="{59626320-2E31-C0D6-7D68-17C971EA8FD2}"/>
              </a:ext>
            </a:extLst>
          </p:cNvPr>
          <p:cNvCxnSpPr>
            <a:cxnSpLocks/>
          </p:cNvCxnSpPr>
          <p:nvPr/>
        </p:nvCxnSpPr>
        <p:spPr>
          <a:xfrm>
            <a:off x="9971926" y="4410406"/>
            <a:ext cx="0" cy="55084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892A5E43-5363-EE7D-8EA0-70E301C2F42F}"/>
              </a:ext>
            </a:extLst>
          </p:cNvPr>
          <p:cNvCxnSpPr>
            <a:cxnSpLocks/>
          </p:cNvCxnSpPr>
          <p:nvPr/>
        </p:nvCxnSpPr>
        <p:spPr>
          <a:xfrm flipH="1">
            <a:off x="2099767" y="4925668"/>
            <a:ext cx="7872159" cy="1739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875A8F-E8E2-4C7F-754A-B125C8012D38}"/>
              </a:ext>
            </a:extLst>
          </p:cNvPr>
          <p:cNvSpPr txBox="1"/>
          <p:nvPr/>
        </p:nvSpPr>
        <p:spPr>
          <a:xfrm>
            <a:off x="4596102" y="4618076"/>
            <a:ext cx="2546538" cy="369332"/>
          </a:xfrm>
          <a:prstGeom prst="rect">
            <a:avLst/>
          </a:prstGeom>
          <a:noFill/>
        </p:spPr>
        <p:txBody>
          <a:bodyPr wrap="square" rtlCol="0">
            <a:spAutoFit/>
          </a:bodyPr>
          <a:lstStyle/>
          <a:p>
            <a:r>
              <a:rPr kumimoji="1" lang="en-US" altLang="zh-CN" dirty="0"/>
              <a:t>Predict</a:t>
            </a:r>
            <a:r>
              <a:rPr kumimoji="1" lang="zh-CN" altLang="en-US" dirty="0"/>
              <a:t> </a:t>
            </a:r>
            <a:r>
              <a:rPr kumimoji="1" lang="en-US" altLang="zh-CN" dirty="0"/>
              <a:t>Next</a:t>
            </a:r>
            <a:r>
              <a:rPr kumimoji="1" lang="zh-CN" altLang="en-US" dirty="0"/>
              <a:t> </a:t>
            </a:r>
            <a:r>
              <a:rPr kumimoji="1" lang="en-US" altLang="zh-CN" dirty="0"/>
              <a:t>Time</a:t>
            </a:r>
            <a:r>
              <a:rPr kumimoji="1" lang="zh-CN" altLang="en-US" dirty="0"/>
              <a:t> </a:t>
            </a:r>
            <a:r>
              <a:rPr kumimoji="1" lang="en-US" altLang="zh-CN" dirty="0"/>
              <a:t>Step</a:t>
            </a:r>
            <a:endParaRPr kumimoji="1" lang="zh-CN" altLang="en-US" dirty="0"/>
          </a:p>
        </p:txBody>
      </p:sp>
      <p:cxnSp>
        <p:nvCxnSpPr>
          <p:cNvPr id="22" name="直线箭头连接符 21">
            <a:extLst>
              <a:ext uri="{FF2B5EF4-FFF2-40B4-BE49-F238E27FC236}">
                <a16:creationId xmlns:a16="http://schemas.microsoft.com/office/drawing/2014/main" id="{947BBACE-839B-A7C2-EB3D-31293960EE48}"/>
              </a:ext>
            </a:extLst>
          </p:cNvPr>
          <p:cNvCxnSpPr>
            <a:cxnSpLocks/>
          </p:cNvCxnSpPr>
          <p:nvPr/>
        </p:nvCxnSpPr>
        <p:spPr>
          <a:xfrm flipV="1">
            <a:off x="2099767" y="4374825"/>
            <a:ext cx="0" cy="550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46EB339-6AE5-9044-F7CA-751DF9F92491}"/>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A3B92885-4781-2A59-C3C2-E415DC35642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a:extLst>
              <a:ext uri="{FF2B5EF4-FFF2-40B4-BE49-F238E27FC236}">
                <a16:creationId xmlns:a16="http://schemas.microsoft.com/office/drawing/2014/main" id="{C34BBD20-3A0E-93EE-774E-E8BA01A8AFA2}"/>
              </a:ext>
            </a:extLst>
          </p:cNvPr>
          <p:cNvSpPr txBox="1"/>
          <p:nvPr/>
        </p:nvSpPr>
        <p:spPr>
          <a:xfrm>
            <a:off x="3237108" y="3657600"/>
            <a:ext cx="1704543" cy="369332"/>
          </a:xfrm>
          <a:prstGeom prst="rect">
            <a:avLst/>
          </a:prstGeom>
          <a:noFill/>
        </p:spPr>
        <p:txBody>
          <a:bodyPr wrap="square" rtlCol="0">
            <a:spAutoFit/>
          </a:bodyPr>
          <a:lstStyle/>
          <a:p>
            <a:r>
              <a:rPr kumimoji="1" lang="en-US" altLang="zh-CN" dirty="0">
                <a:solidFill>
                  <a:srgbClr val="FF0000"/>
                </a:solidFill>
              </a:rPr>
              <a:t>Representation</a:t>
            </a:r>
            <a:endParaRPr kumimoji="1" lang="zh-CN" altLang="en-US" dirty="0">
              <a:solidFill>
                <a:srgbClr val="FF0000"/>
              </a:solidFill>
            </a:endParaRPr>
          </a:p>
        </p:txBody>
      </p:sp>
      <p:sp>
        <p:nvSpPr>
          <p:cNvPr id="24" name="文本框 23">
            <a:extLst>
              <a:ext uri="{FF2B5EF4-FFF2-40B4-BE49-F238E27FC236}">
                <a16:creationId xmlns:a16="http://schemas.microsoft.com/office/drawing/2014/main" id="{79E13515-E6C0-B0C9-896C-A4DA7AF18426}"/>
              </a:ext>
            </a:extLst>
          </p:cNvPr>
          <p:cNvSpPr txBox="1"/>
          <p:nvPr/>
        </p:nvSpPr>
        <p:spPr>
          <a:xfrm>
            <a:off x="5164991" y="5035090"/>
            <a:ext cx="1333662" cy="369332"/>
          </a:xfrm>
          <a:prstGeom prst="rect">
            <a:avLst/>
          </a:prstGeom>
          <a:noFill/>
        </p:spPr>
        <p:txBody>
          <a:bodyPr wrap="square" rtlCol="0">
            <a:spAutoFit/>
          </a:bodyPr>
          <a:lstStyle/>
          <a:p>
            <a:r>
              <a:rPr kumimoji="1" lang="en-US" altLang="zh-CN" dirty="0">
                <a:solidFill>
                  <a:srgbClr val="FF0000"/>
                </a:solidFill>
              </a:rPr>
              <a:t>Generation</a:t>
            </a:r>
            <a:endParaRPr kumimoji="1" lang="zh-CN" altLang="en-US" dirty="0">
              <a:solidFill>
                <a:srgbClr val="FF0000"/>
              </a:solidFill>
            </a:endParaRPr>
          </a:p>
        </p:txBody>
      </p:sp>
      <p:sp>
        <p:nvSpPr>
          <p:cNvPr id="25" name="文本框 24">
            <a:extLst>
              <a:ext uri="{FF2B5EF4-FFF2-40B4-BE49-F238E27FC236}">
                <a16:creationId xmlns:a16="http://schemas.microsoft.com/office/drawing/2014/main" id="{076C211B-77E4-2F8E-5004-57F396310583}"/>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spTree>
    <p:extLst>
      <p:ext uri="{BB962C8B-B14F-4D97-AF65-F5344CB8AC3E}">
        <p14:creationId xmlns:p14="http://schemas.microsoft.com/office/powerpoint/2010/main" val="3593466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Word2Vec</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B5090FAF-ABB7-6852-01BE-FE6D5246D8F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459052"/>
            <a:ext cx="4267200" cy="4267200"/>
          </a:xfrm>
          <a:prstGeom prst="rect">
            <a:avLst/>
          </a:prstGeom>
        </p:spPr>
      </p:pic>
      <p:pic>
        <p:nvPicPr>
          <p:cNvPr id="9" name="内容占位符 3">
            <a:extLst>
              <a:ext uri="{FF2B5EF4-FFF2-40B4-BE49-F238E27FC236}">
                <a16:creationId xmlns:a16="http://schemas.microsoft.com/office/drawing/2014/main" id="{02220DF8-5055-8BF7-F52F-32950FAC4818}"/>
              </a:ext>
            </a:extLst>
          </p:cNvPr>
          <p:cNvPicPr>
            <a:picLocks noGrp="1" noChangeAspect="1"/>
          </p:cNvPicPr>
          <p:nvPr>
            <p:ph idx="1"/>
          </p:nvPr>
        </p:nvPicPr>
        <p:blipFill>
          <a:blip r:embed="rId6">
            <a:extLst>
              <a:ext uri="{28A0092B-C50C-407E-A947-70E740481C1C}">
                <a14:useLocalDpi xmlns:a14="http://schemas.microsoft.com/office/drawing/2010/main"/>
              </a:ext>
            </a:extLst>
          </a:blip>
          <a:stretch>
            <a:fillRect/>
          </a:stretch>
        </p:blipFill>
        <p:spPr>
          <a:xfrm>
            <a:off x="3949390" y="1453221"/>
            <a:ext cx="4267200" cy="4267200"/>
          </a:xfrm>
        </p:spPr>
      </p:pic>
      <p:pic>
        <p:nvPicPr>
          <p:cNvPr id="11" name="内容占位符 3">
            <a:extLst>
              <a:ext uri="{FF2B5EF4-FFF2-40B4-BE49-F238E27FC236}">
                <a16:creationId xmlns:a16="http://schemas.microsoft.com/office/drawing/2014/main" id="{A803EF59-85D0-1083-76FA-F893B628807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898780" y="1459052"/>
            <a:ext cx="4267200" cy="4267200"/>
          </a:xfrm>
          <a:prstGeom prst="rect">
            <a:avLst/>
          </a:prstGeom>
        </p:spPr>
      </p:pic>
    </p:spTree>
    <p:extLst>
      <p:ext uri="{BB962C8B-B14F-4D97-AF65-F5344CB8AC3E}">
        <p14:creationId xmlns:p14="http://schemas.microsoft.com/office/powerpoint/2010/main" val="192659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Generative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hatGPT mode on: como funciona e quais são os cuidados com a plataforma ...">
            <a:extLst>
              <a:ext uri="{FF2B5EF4-FFF2-40B4-BE49-F238E27FC236}">
                <a16:creationId xmlns:a16="http://schemas.microsoft.com/office/drawing/2014/main" id="{D50BF2B0-3BAA-A175-CB94-02AE6DD51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607" y="1972455"/>
            <a:ext cx="3993372" cy="3319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AI releases Sora – All you need to know about this latest video ...">
            <a:extLst>
              <a:ext uri="{FF2B5EF4-FFF2-40B4-BE49-F238E27FC236}">
                <a16:creationId xmlns:a16="http://schemas.microsoft.com/office/drawing/2014/main" id="{7A49FDEA-E0D3-C5B9-3CC6-FA69615952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983" y="1943047"/>
            <a:ext cx="5914994" cy="3319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43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530469" cy="2308324"/>
          </a:xfrm>
          <a:prstGeom prst="rect">
            <a:avLst/>
          </a:prstGeom>
          <a:noFill/>
        </p:spPr>
        <p:txBody>
          <a:bodyPr wrap="square" rtlCol="0">
            <a:spAutoFit/>
          </a:bodyPr>
          <a:lstStyle/>
          <a:p>
            <a:pPr algn="l"/>
            <a:r>
              <a:rPr lang="en" altLang="zh-CN" sz="3600" b="1" i="0" dirty="0">
                <a:solidFill>
                  <a:srgbClr val="D24626"/>
                </a:solidFill>
                <a:effectLst/>
                <a:latin typeface="Harding"/>
              </a:rPr>
              <a:t>Learning nonequilibrium statistical mechanics and dynamical phase transitions</a:t>
            </a:r>
          </a:p>
          <a:p>
            <a:pPr algn="l"/>
            <a:br>
              <a:rPr lang="en" altLang="zh-CN" sz="3600" b="0" i="0" dirty="0">
                <a:solidFill>
                  <a:srgbClr val="D24626"/>
                </a:solidFill>
                <a:effectLst/>
                <a:latin typeface="-apple-system"/>
              </a:rPr>
            </a:br>
            <a:endParaRPr lang="en" altLang="zh-CN" sz="3600" b="0" i="0" dirty="0">
              <a:solidFill>
                <a:srgbClr val="D24626"/>
              </a:solidFill>
              <a:effectLst/>
              <a:latin typeface="-apple-system"/>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en" altLang="zh-CN" sz="1600" dirty="0"/>
              <a:t>https://</a:t>
            </a:r>
            <a:r>
              <a:rPr kumimoji="1" lang="en" altLang="zh-CN" sz="1600" dirty="0" err="1"/>
              <a:t>www.nature.com</a:t>
            </a:r>
            <a:r>
              <a:rPr kumimoji="1" lang="en" altLang="zh-CN" sz="1600" dirty="0"/>
              <a:t>/articles/s41467-024-45172-8</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81B0F209-DF6C-C88E-ABF4-14C3E1157AFF}"/>
              </a:ext>
            </a:extLst>
          </p:cNvPr>
          <p:cNvPicPr>
            <a:picLocks noChangeAspect="1"/>
          </p:cNvPicPr>
          <p:nvPr/>
        </p:nvPicPr>
        <p:blipFill>
          <a:blip r:embed="rId5"/>
          <a:stretch>
            <a:fillRect/>
          </a:stretch>
        </p:blipFill>
        <p:spPr>
          <a:xfrm>
            <a:off x="4309452" y="2023533"/>
            <a:ext cx="7772400" cy="3511325"/>
          </a:xfrm>
          <a:prstGeom prst="rect">
            <a:avLst/>
          </a:prstGeom>
        </p:spPr>
      </p:pic>
      <p:pic>
        <p:nvPicPr>
          <p:cNvPr id="18" name="图片 17">
            <a:extLst>
              <a:ext uri="{FF2B5EF4-FFF2-40B4-BE49-F238E27FC236}">
                <a16:creationId xmlns:a16="http://schemas.microsoft.com/office/drawing/2014/main" id="{64D1020F-3C66-DE2D-D99B-DA511DEDB962}"/>
              </a:ext>
            </a:extLst>
          </p:cNvPr>
          <p:cNvPicPr>
            <a:picLocks noChangeAspect="1"/>
          </p:cNvPicPr>
          <p:nvPr/>
        </p:nvPicPr>
        <p:blipFill>
          <a:blip r:embed="rId6"/>
          <a:stretch>
            <a:fillRect/>
          </a:stretch>
        </p:blipFill>
        <p:spPr>
          <a:xfrm>
            <a:off x="110148" y="1892032"/>
            <a:ext cx="4057267" cy="3774326"/>
          </a:xfrm>
          <a:prstGeom prst="rect">
            <a:avLst/>
          </a:prstGeom>
        </p:spPr>
      </p:pic>
    </p:spTree>
    <p:extLst>
      <p:ext uri="{BB962C8B-B14F-4D97-AF65-F5344CB8AC3E}">
        <p14:creationId xmlns:p14="http://schemas.microsoft.com/office/powerpoint/2010/main" val="1634098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AI</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complex</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systems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Complex Systems and Modelling Methods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Representation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&amp;</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solidFill>
                <a:srgbClr val="FF0000"/>
              </a:solidFill>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Network Reconstruction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Modelling</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Simulation,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optimization,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and</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control</a:t>
            </a:r>
          </a:p>
          <a:p>
            <a:r>
              <a:rPr kumimoji="1" lang="en-US" altLang="zh-CN" dirty="0">
                <a:latin typeface="Arial" panose="020B0604020202020204" pitchFamily="34" charset="0"/>
                <a:ea typeface="FangSong" panose="02010609060101010101" pitchFamily="49" charset="-122"/>
                <a:cs typeface="Arial" panose="020B0604020202020204" pitchFamily="34" charset="0"/>
              </a:rPr>
              <a:t>Complexity</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science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AI</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107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Definition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en.wikipedia.org</a:t>
            </a:r>
            <a:r>
              <a:rPr lang="en" altLang="zh-CN" sz="1400" dirty="0">
                <a:latin typeface="微软雅黑" panose="020B0503020204020204" pitchFamily="34" charset="-122"/>
                <a:ea typeface="微软雅黑" panose="020B0503020204020204" pitchFamily="34" charset="-122"/>
              </a:rPr>
              <a:t>/wiki/</a:t>
            </a:r>
            <a:r>
              <a:rPr lang="en" altLang="zh-CN" sz="1400" dirty="0" err="1">
                <a:latin typeface="微软雅黑" panose="020B0503020204020204" pitchFamily="34" charset="-122"/>
                <a:ea typeface="微软雅黑" panose="020B0503020204020204" pitchFamily="34" charset="-122"/>
              </a:rPr>
              <a:t>Takens's_theorem</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4DE565E-D2D3-3471-0F8F-2ED91278E8C9}"/>
              </a:ext>
            </a:extLst>
          </p:cNvPr>
          <p:cNvPicPr>
            <a:picLocks noChangeAspect="1"/>
          </p:cNvPicPr>
          <p:nvPr/>
        </p:nvPicPr>
        <p:blipFill>
          <a:blip r:embed="rId3"/>
          <a:stretch>
            <a:fillRect/>
          </a:stretch>
        </p:blipFill>
        <p:spPr>
          <a:xfrm>
            <a:off x="814039" y="4303770"/>
            <a:ext cx="6458034" cy="1450757"/>
          </a:xfrm>
          <a:prstGeom prst="rect">
            <a:avLst/>
          </a:prstGeom>
        </p:spPr>
      </p:pic>
      <p:sp>
        <p:nvSpPr>
          <p:cNvPr id="9" name="文本框 8">
            <a:extLst>
              <a:ext uri="{FF2B5EF4-FFF2-40B4-BE49-F238E27FC236}">
                <a16:creationId xmlns:a16="http://schemas.microsoft.com/office/drawing/2014/main" id="{C27699B7-DBF7-1E2B-E283-B9E70F7FA13A}"/>
              </a:ext>
            </a:extLst>
          </p:cNvPr>
          <p:cNvSpPr txBox="1"/>
          <p:nvPr/>
        </p:nvSpPr>
        <p:spPr>
          <a:xfrm>
            <a:off x="7731332" y="4235302"/>
            <a:ext cx="344043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Abstractor</a:t>
            </a:r>
            <a:r>
              <a:rPr kumimoji="1" lang="zh-CN" altLang="en-US" dirty="0"/>
              <a:t> </a:t>
            </a:r>
            <a:r>
              <a:rPr kumimoji="1" lang="en-US" altLang="zh-CN" dirty="0"/>
              <a:t>reconstruction</a:t>
            </a:r>
          </a:p>
          <a:p>
            <a:pPr marL="285750" indent="-285750">
              <a:buFont typeface="Arial" panose="020B0604020202020204" pitchFamily="34" charset="0"/>
              <a:buChar char="•"/>
            </a:pPr>
            <a:r>
              <a:rPr kumimoji="1" lang="en-US" altLang="zh-CN" dirty="0"/>
              <a:t>Polynomial</a:t>
            </a:r>
            <a:r>
              <a:rPr kumimoji="1" lang="zh-CN" altLang="en-US" dirty="0"/>
              <a:t> </a:t>
            </a:r>
            <a:r>
              <a:rPr kumimoji="1" lang="en-US" altLang="zh-CN" dirty="0"/>
              <a:t>regression</a:t>
            </a:r>
          </a:p>
          <a:p>
            <a:pPr marL="285750" indent="-285750">
              <a:buFont typeface="Arial" panose="020B0604020202020204" pitchFamily="34" charset="0"/>
              <a:buChar char="•"/>
            </a:pPr>
            <a:r>
              <a:rPr kumimoji="1" lang="en-US" altLang="zh-CN" dirty="0"/>
              <a:t>Compressed</a:t>
            </a:r>
            <a:r>
              <a:rPr kumimoji="1" lang="zh-CN" altLang="en-US" dirty="0"/>
              <a:t> </a:t>
            </a:r>
            <a:r>
              <a:rPr kumimoji="1" lang="en-US" altLang="zh-CN" dirty="0"/>
              <a:t>sensing</a:t>
            </a:r>
          </a:p>
          <a:p>
            <a:pPr marL="285750" indent="-285750">
              <a:buFont typeface="Arial" panose="020B0604020202020204" pitchFamily="34" charset="0"/>
              <a:buChar char="•"/>
            </a:pPr>
            <a:r>
              <a:rPr kumimoji="1" lang="en-US" altLang="zh-CN" dirty="0"/>
              <a:t>Driving</a:t>
            </a:r>
            <a:r>
              <a:rPr kumimoji="1" lang="zh-CN" altLang="en-US" dirty="0"/>
              <a:t> </a:t>
            </a:r>
            <a:r>
              <a:rPr kumimoji="1" lang="en-US" altLang="zh-CN" dirty="0"/>
              <a:t>response</a:t>
            </a:r>
          </a:p>
          <a:p>
            <a:pPr marL="285750" indent="-285750">
              <a:buFont typeface="Arial" panose="020B0604020202020204" pitchFamily="34" charset="0"/>
              <a:buChar char="•"/>
            </a:pPr>
            <a:r>
              <a:rPr kumimoji="1" lang="en-US" altLang="zh-CN" dirty="0"/>
              <a:t>Reservoir</a:t>
            </a:r>
            <a:r>
              <a:rPr kumimoji="1" lang="zh-CN" altLang="en-US" dirty="0"/>
              <a:t> </a:t>
            </a:r>
            <a:r>
              <a:rPr kumimoji="1" lang="en-US" altLang="zh-CN" dirty="0"/>
              <a:t>Computing</a:t>
            </a:r>
          </a:p>
          <a:p>
            <a:pPr marL="285750" indent="-285750">
              <a:buFont typeface="Arial" panose="020B0604020202020204" pitchFamily="34" charset="0"/>
              <a:buChar char="•"/>
            </a:pPr>
            <a:r>
              <a:rPr kumimoji="1" lang="en-US" altLang="zh-CN" dirty="0"/>
              <a:t>Time</a:t>
            </a:r>
            <a:r>
              <a:rPr kumimoji="1" lang="zh-CN" altLang="en-US" dirty="0"/>
              <a:t> </a:t>
            </a:r>
            <a:r>
              <a:rPr kumimoji="1" lang="en-US" altLang="zh-CN" dirty="0"/>
              <a:t>series</a:t>
            </a:r>
            <a:r>
              <a:rPr kumimoji="1" lang="zh-CN" altLang="en-US" dirty="0"/>
              <a:t> </a:t>
            </a:r>
            <a:r>
              <a:rPr kumimoji="1" lang="en-US" altLang="zh-CN" dirty="0"/>
              <a:t>analysis…</a:t>
            </a:r>
            <a:endParaRPr kumimoji="1" lang="zh-CN" altLang="en-US" dirty="0"/>
          </a:p>
        </p:txBody>
      </p:sp>
      <p:pic>
        <p:nvPicPr>
          <p:cNvPr id="2" name="内容占位符 8">
            <a:extLst>
              <a:ext uri="{FF2B5EF4-FFF2-40B4-BE49-F238E27FC236}">
                <a16:creationId xmlns:a16="http://schemas.microsoft.com/office/drawing/2014/main" id="{91973919-1999-8C8F-1302-B7FE56E1A3FD}"/>
              </a:ext>
            </a:extLst>
          </p:cNvPr>
          <p:cNvPicPr>
            <a:picLocks noGrp="1" noChangeAspect="1"/>
          </p:cNvPicPr>
          <p:nvPr>
            <p:ph idx="1"/>
          </p:nvPr>
        </p:nvPicPr>
        <p:blipFill>
          <a:blip r:embed="rId4"/>
          <a:stretch>
            <a:fillRect/>
          </a:stretch>
        </p:blipFill>
        <p:spPr>
          <a:xfrm>
            <a:off x="1828370" y="1856943"/>
            <a:ext cx="2023945" cy="1450758"/>
          </a:xfrm>
          <a:prstGeom prst="rect">
            <a:avLst/>
          </a:prstGeom>
        </p:spPr>
      </p:pic>
      <p:pic>
        <p:nvPicPr>
          <p:cNvPr id="6" name="图片 5">
            <a:extLst>
              <a:ext uri="{FF2B5EF4-FFF2-40B4-BE49-F238E27FC236}">
                <a16:creationId xmlns:a16="http://schemas.microsoft.com/office/drawing/2014/main" id="{CEE6A37E-8EAA-ACB7-3783-AC8E21AEAC6E}"/>
              </a:ext>
            </a:extLst>
          </p:cNvPr>
          <p:cNvPicPr>
            <a:picLocks noChangeAspect="1"/>
          </p:cNvPicPr>
          <p:nvPr/>
        </p:nvPicPr>
        <p:blipFill>
          <a:blip r:embed="rId5"/>
          <a:stretch>
            <a:fillRect/>
          </a:stretch>
        </p:blipFill>
        <p:spPr>
          <a:xfrm>
            <a:off x="4223957" y="1682021"/>
            <a:ext cx="2722857" cy="1812402"/>
          </a:xfrm>
          <a:prstGeom prst="rect">
            <a:avLst/>
          </a:prstGeom>
        </p:spPr>
      </p:pic>
      <p:pic>
        <p:nvPicPr>
          <p:cNvPr id="10" name="图片 9">
            <a:extLst>
              <a:ext uri="{FF2B5EF4-FFF2-40B4-BE49-F238E27FC236}">
                <a16:creationId xmlns:a16="http://schemas.microsoft.com/office/drawing/2014/main" id="{C78E72C0-C436-DCA9-9249-FD7CA36848F2}"/>
              </a:ext>
            </a:extLst>
          </p:cNvPr>
          <p:cNvPicPr>
            <a:picLocks noChangeAspect="1"/>
          </p:cNvPicPr>
          <p:nvPr/>
        </p:nvPicPr>
        <p:blipFill>
          <a:blip r:embed="rId6"/>
          <a:stretch>
            <a:fillRect/>
          </a:stretch>
        </p:blipFill>
        <p:spPr>
          <a:xfrm>
            <a:off x="7180295" y="1856943"/>
            <a:ext cx="1931140" cy="1450757"/>
          </a:xfrm>
          <a:prstGeom prst="rect">
            <a:avLst/>
          </a:prstGeom>
        </p:spPr>
      </p:pic>
      <p:cxnSp>
        <p:nvCxnSpPr>
          <p:cNvPr id="11" name="直线箭头连接符 10">
            <a:extLst>
              <a:ext uri="{FF2B5EF4-FFF2-40B4-BE49-F238E27FC236}">
                <a16:creationId xmlns:a16="http://schemas.microsoft.com/office/drawing/2014/main" id="{32A7622F-30EA-E03F-89C7-1D7825957B5F}"/>
              </a:ext>
            </a:extLst>
          </p:cNvPr>
          <p:cNvCxnSpPr/>
          <p:nvPr/>
        </p:nvCxnSpPr>
        <p:spPr>
          <a:xfrm>
            <a:off x="4136844" y="261464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23D6E23-9188-F2C6-46F3-EBAC4E565E3B}"/>
              </a:ext>
            </a:extLst>
          </p:cNvPr>
          <p:cNvCxnSpPr/>
          <p:nvPr/>
        </p:nvCxnSpPr>
        <p:spPr>
          <a:xfrm>
            <a:off x="6618202" y="261464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812095D-2214-3459-A529-08FEC8091981}"/>
              </a:ext>
            </a:extLst>
          </p:cNvPr>
          <p:cNvSpPr txBox="1"/>
          <p:nvPr/>
        </p:nvSpPr>
        <p:spPr>
          <a:xfrm>
            <a:off x="1828370" y="1340022"/>
            <a:ext cx="2722857" cy="369332"/>
          </a:xfrm>
          <a:prstGeom prst="rect">
            <a:avLst/>
          </a:prstGeom>
          <a:noFill/>
        </p:spPr>
        <p:txBody>
          <a:bodyPr wrap="square" rtlCol="0">
            <a:spAutoFit/>
          </a:bodyPr>
          <a:lstStyle/>
          <a:p>
            <a:r>
              <a:rPr kumimoji="1" lang="en-US" altLang="zh-CN" dirty="0"/>
              <a:t>Behavior (observations)</a:t>
            </a:r>
            <a:endParaRPr kumimoji="1" lang="zh-CN" altLang="en-US" dirty="0"/>
          </a:p>
        </p:txBody>
      </p:sp>
      <p:sp>
        <p:nvSpPr>
          <p:cNvPr id="14" name="文本框 13">
            <a:extLst>
              <a:ext uri="{FF2B5EF4-FFF2-40B4-BE49-F238E27FC236}">
                <a16:creationId xmlns:a16="http://schemas.microsoft.com/office/drawing/2014/main" id="{9CF49708-168E-FB15-1854-69103992DA1A}"/>
              </a:ext>
            </a:extLst>
          </p:cNvPr>
          <p:cNvSpPr txBox="1"/>
          <p:nvPr/>
        </p:nvSpPr>
        <p:spPr>
          <a:xfrm>
            <a:off x="4950413" y="1326356"/>
            <a:ext cx="1408761" cy="369332"/>
          </a:xfrm>
          <a:prstGeom prst="rect">
            <a:avLst/>
          </a:prstGeom>
          <a:noFill/>
        </p:spPr>
        <p:txBody>
          <a:bodyPr wrap="square" rtlCol="0">
            <a:spAutoFit/>
          </a:bodyPr>
          <a:lstStyle/>
          <a:p>
            <a:r>
              <a:rPr kumimoji="1" lang="en-US" altLang="zh-CN" dirty="0"/>
              <a:t>AI systems</a:t>
            </a:r>
            <a:endParaRPr kumimoji="1" lang="zh-CN" altLang="en-US" dirty="0"/>
          </a:p>
        </p:txBody>
      </p:sp>
      <p:sp>
        <p:nvSpPr>
          <p:cNvPr id="15" name="文本框 14">
            <a:extLst>
              <a:ext uri="{FF2B5EF4-FFF2-40B4-BE49-F238E27FC236}">
                <a16:creationId xmlns:a16="http://schemas.microsoft.com/office/drawing/2014/main" id="{263007E5-EDFA-1D26-635B-8B00256441D6}"/>
              </a:ext>
            </a:extLst>
          </p:cNvPr>
          <p:cNvSpPr txBox="1"/>
          <p:nvPr/>
        </p:nvSpPr>
        <p:spPr>
          <a:xfrm>
            <a:off x="7592625" y="1319641"/>
            <a:ext cx="1408761" cy="369332"/>
          </a:xfrm>
          <a:prstGeom prst="rect">
            <a:avLst/>
          </a:prstGeom>
          <a:noFill/>
        </p:spPr>
        <p:txBody>
          <a:bodyPr wrap="square" rtlCol="0">
            <a:spAutoFit/>
          </a:bodyPr>
          <a:lstStyle/>
          <a:p>
            <a:r>
              <a:rPr kumimoji="1" lang="en-US" altLang="zh-CN" dirty="0"/>
              <a:t>Models</a:t>
            </a:r>
            <a:endParaRPr kumimoji="1" lang="zh-CN" altLang="en-US" dirty="0"/>
          </a:p>
        </p:txBody>
      </p:sp>
      <p:cxnSp>
        <p:nvCxnSpPr>
          <p:cNvPr id="16" name="直线箭头连接符 15">
            <a:extLst>
              <a:ext uri="{FF2B5EF4-FFF2-40B4-BE49-F238E27FC236}">
                <a16:creationId xmlns:a16="http://schemas.microsoft.com/office/drawing/2014/main" id="{59626320-2E31-C0D6-7D68-17C971EA8FD2}"/>
              </a:ext>
            </a:extLst>
          </p:cNvPr>
          <p:cNvCxnSpPr>
            <a:cxnSpLocks/>
          </p:cNvCxnSpPr>
          <p:nvPr/>
        </p:nvCxnSpPr>
        <p:spPr>
          <a:xfrm>
            <a:off x="8315568" y="3511822"/>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892A5E43-5363-EE7D-8EA0-70E301C2F42F}"/>
              </a:ext>
            </a:extLst>
          </p:cNvPr>
          <p:cNvCxnSpPr>
            <a:cxnSpLocks/>
          </p:cNvCxnSpPr>
          <p:nvPr/>
        </p:nvCxnSpPr>
        <p:spPr>
          <a:xfrm flipH="1">
            <a:off x="2902226" y="4062665"/>
            <a:ext cx="5413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875A8F-E8E2-4C7F-754A-B125C8012D38}"/>
              </a:ext>
            </a:extLst>
          </p:cNvPr>
          <p:cNvSpPr txBox="1"/>
          <p:nvPr/>
        </p:nvSpPr>
        <p:spPr>
          <a:xfrm>
            <a:off x="4492203" y="3735527"/>
            <a:ext cx="2546538" cy="369332"/>
          </a:xfrm>
          <a:prstGeom prst="rect">
            <a:avLst/>
          </a:prstGeom>
          <a:noFill/>
        </p:spPr>
        <p:txBody>
          <a:bodyPr wrap="square" rtlCol="0">
            <a:spAutoFit/>
          </a:bodyPr>
          <a:lstStyle/>
          <a:p>
            <a:r>
              <a:rPr kumimoji="1" lang="en-US" altLang="zh-CN" dirty="0"/>
              <a:t>Predict</a:t>
            </a:r>
            <a:r>
              <a:rPr kumimoji="1" lang="zh-CN" altLang="en-US" dirty="0"/>
              <a:t> </a:t>
            </a:r>
            <a:r>
              <a:rPr kumimoji="1" lang="en-US" altLang="zh-CN" dirty="0"/>
              <a:t>Next</a:t>
            </a:r>
            <a:r>
              <a:rPr kumimoji="1" lang="zh-CN" altLang="en-US" dirty="0"/>
              <a:t> </a:t>
            </a:r>
            <a:r>
              <a:rPr kumimoji="1" lang="en-US" altLang="zh-CN" dirty="0"/>
              <a:t>Time</a:t>
            </a:r>
            <a:r>
              <a:rPr kumimoji="1" lang="zh-CN" altLang="en-US" dirty="0"/>
              <a:t> </a:t>
            </a:r>
            <a:r>
              <a:rPr kumimoji="1" lang="en-US" altLang="zh-CN" dirty="0"/>
              <a:t>Step</a:t>
            </a:r>
            <a:endParaRPr kumimoji="1" lang="zh-CN" altLang="en-US" dirty="0"/>
          </a:p>
        </p:txBody>
      </p:sp>
      <p:cxnSp>
        <p:nvCxnSpPr>
          <p:cNvPr id="22" name="直线箭头连接符 21">
            <a:extLst>
              <a:ext uri="{FF2B5EF4-FFF2-40B4-BE49-F238E27FC236}">
                <a16:creationId xmlns:a16="http://schemas.microsoft.com/office/drawing/2014/main" id="{947BBACE-839B-A7C2-EB3D-31293960EE48}"/>
              </a:ext>
            </a:extLst>
          </p:cNvPr>
          <p:cNvCxnSpPr>
            <a:cxnSpLocks/>
          </p:cNvCxnSpPr>
          <p:nvPr/>
        </p:nvCxnSpPr>
        <p:spPr>
          <a:xfrm flipV="1">
            <a:off x="2902226" y="3494423"/>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46EB339-6AE5-9044-F7CA-751DF9F92491}"/>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A3B92885-4781-2A59-C3C2-E415DC35642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067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RNN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Dynamics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BF7C719-43CF-03A5-BBAB-23E27863285A}"/>
              </a:ext>
            </a:extLst>
          </p:cNvPr>
          <p:cNvSpPr txBox="1"/>
          <p:nvPr/>
        </p:nvSpPr>
        <p:spPr>
          <a:xfrm>
            <a:off x="570661" y="6120441"/>
            <a:ext cx="8504066" cy="646331"/>
          </a:xfrm>
          <a:prstGeom prst="rect">
            <a:avLst/>
          </a:prstGeom>
          <a:noFill/>
        </p:spPr>
        <p:txBody>
          <a:bodyPr wrap="square" rtlCol="0">
            <a:spAutoFit/>
          </a:bodyPr>
          <a:lstStyle/>
          <a:p>
            <a:r>
              <a:rPr lang="en" altLang="zh-CN" sz="1200" dirty="0">
                <a:latin typeface="NimbusRomNo9L"/>
              </a:rPr>
              <a:t>Ian Fox, Lynn Ang, </a:t>
            </a:r>
            <a:r>
              <a:rPr lang="en" altLang="zh-CN" sz="1200" dirty="0" err="1">
                <a:latin typeface="NimbusRomNo9L"/>
              </a:rPr>
              <a:t>Mamta</a:t>
            </a:r>
            <a:r>
              <a:rPr lang="en" altLang="zh-CN" sz="1200" dirty="0">
                <a:latin typeface="NimbusRomNo9L"/>
              </a:rPr>
              <a:t> Jaiswal, </a:t>
            </a:r>
            <a:r>
              <a:rPr lang="en" altLang="zh-CN" sz="1200" dirty="0" err="1">
                <a:latin typeface="NimbusRomNo9L"/>
              </a:rPr>
              <a:t>Rodica</a:t>
            </a:r>
            <a:r>
              <a:rPr lang="en" altLang="zh-CN" sz="1200" dirty="0">
                <a:latin typeface="NimbusRomNo9L"/>
              </a:rPr>
              <a:t> Pop-</a:t>
            </a:r>
            <a:r>
              <a:rPr lang="en" altLang="zh-CN" sz="1200" dirty="0" err="1">
                <a:latin typeface="NimbusRomNo9L"/>
              </a:rPr>
              <a:t>Busui</a:t>
            </a:r>
            <a:r>
              <a:rPr lang="en" altLang="zh-CN" sz="1200" dirty="0">
                <a:latin typeface="NimbusRomNo9L"/>
              </a:rPr>
              <a:t>, and Jenna Wiens. Deep multi-output forecasting: Learning to accurately predict blood glucose trajectories. In </a:t>
            </a:r>
            <a:r>
              <a:rPr lang="en" altLang="zh-CN" sz="1200" i="1" dirty="0">
                <a:latin typeface="NimbusRomNo9L"/>
              </a:rPr>
              <a:t>Proceedings of the 24th ACM SIGKDD International Conference on Knowledge Discovery &amp; Data Mining</a:t>
            </a:r>
            <a:r>
              <a:rPr lang="en" altLang="zh-CN" sz="1200" dirty="0">
                <a:latin typeface="NimbusRomNo9L"/>
              </a:rPr>
              <a:t>, pages 1387–1395. ACM, 2018. </a:t>
            </a:r>
            <a:endParaRPr lang="en" altLang="zh-CN" sz="1200" dirty="0"/>
          </a:p>
        </p:txBody>
      </p:sp>
      <p:pic>
        <p:nvPicPr>
          <p:cNvPr id="10" name="图片 9">
            <a:extLst>
              <a:ext uri="{FF2B5EF4-FFF2-40B4-BE49-F238E27FC236}">
                <a16:creationId xmlns:a16="http://schemas.microsoft.com/office/drawing/2014/main" id="{8CF1B917-2334-ADB6-C29C-D67985AA1F05}"/>
              </a:ext>
            </a:extLst>
          </p:cNvPr>
          <p:cNvPicPr>
            <a:picLocks noChangeAspect="1"/>
          </p:cNvPicPr>
          <p:nvPr/>
        </p:nvPicPr>
        <p:blipFill>
          <a:blip r:embed="rId3"/>
          <a:stretch>
            <a:fillRect/>
          </a:stretch>
        </p:blipFill>
        <p:spPr>
          <a:xfrm>
            <a:off x="6672030" y="1239221"/>
            <a:ext cx="5519970" cy="4164188"/>
          </a:xfrm>
          <a:prstGeom prst="rect">
            <a:avLst/>
          </a:prstGeom>
        </p:spPr>
      </p:pic>
      <p:pic>
        <p:nvPicPr>
          <p:cNvPr id="12" name="图片 11">
            <a:extLst>
              <a:ext uri="{FF2B5EF4-FFF2-40B4-BE49-F238E27FC236}">
                <a16:creationId xmlns:a16="http://schemas.microsoft.com/office/drawing/2014/main" id="{3294DCA7-EE12-657F-5662-B1021AB19964}"/>
              </a:ext>
            </a:extLst>
          </p:cNvPr>
          <p:cNvPicPr>
            <a:picLocks noChangeAspect="1"/>
          </p:cNvPicPr>
          <p:nvPr/>
        </p:nvPicPr>
        <p:blipFill>
          <a:blip r:embed="rId4"/>
          <a:stretch>
            <a:fillRect/>
          </a:stretch>
        </p:blipFill>
        <p:spPr>
          <a:xfrm>
            <a:off x="570661" y="1477844"/>
            <a:ext cx="6101369" cy="4149828"/>
          </a:xfrm>
          <a:prstGeom prst="rect">
            <a:avLst/>
          </a:prstGeom>
        </p:spPr>
      </p:pic>
      <p:pic>
        <p:nvPicPr>
          <p:cNvPr id="2" name="图片 1">
            <a:extLst>
              <a:ext uri="{FF2B5EF4-FFF2-40B4-BE49-F238E27FC236}">
                <a16:creationId xmlns:a16="http://schemas.microsoft.com/office/drawing/2014/main" id="{7A277646-A29B-DEB8-F0BB-6854448A8B41}"/>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3" name="Picture 5" descr="Z:\e\建院\logo\uplogo copy.png">
            <a:extLst>
              <a:ext uri="{FF2B5EF4-FFF2-40B4-BE49-F238E27FC236}">
                <a16:creationId xmlns:a16="http://schemas.microsoft.com/office/drawing/2014/main" id="{EC5A954A-3588-7D8A-7D27-2E685B401C3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6851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Recursive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v.s</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Multi-output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BF7C719-43CF-03A5-BBAB-23E27863285A}"/>
              </a:ext>
            </a:extLst>
          </p:cNvPr>
          <p:cNvSpPr txBox="1"/>
          <p:nvPr/>
        </p:nvSpPr>
        <p:spPr>
          <a:xfrm>
            <a:off x="570661" y="6120441"/>
            <a:ext cx="8504066" cy="646331"/>
          </a:xfrm>
          <a:prstGeom prst="rect">
            <a:avLst/>
          </a:prstGeom>
          <a:noFill/>
        </p:spPr>
        <p:txBody>
          <a:bodyPr wrap="square" rtlCol="0">
            <a:spAutoFit/>
          </a:bodyPr>
          <a:lstStyle/>
          <a:p>
            <a:r>
              <a:rPr lang="en" altLang="zh-CN" sz="1200" dirty="0">
                <a:latin typeface="NimbusRomNo9L"/>
              </a:rPr>
              <a:t>Ian Fox, Lynn Ang, </a:t>
            </a:r>
            <a:r>
              <a:rPr lang="en" altLang="zh-CN" sz="1200" dirty="0" err="1">
                <a:latin typeface="NimbusRomNo9L"/>
              </a:rPr>
              <a:t>Mamta</a:t>
            </a:r>
            <a:r>
              <a:rPr lang="en" altLang="zh-CN" sz="1200" dirty="0">
                <a:latin typeface="NimbusRomNo9L"/>
              </a:rPr>
              <a:t> Jaiswal, </a:t>
            </a:r>
            <a:r>
              <a:rPr lang="en" altLang="zh-CN" sz="1200" dirty="0" err="1">
                <a:latin typeface="NimbusRomNo9L"/>
              </a:rPr>
              <a:t>Rodica</a:t>
            </a:r>
            <a:r>
              <a:rPr lang="en" altLang="zh-CN" sz="1200" dirty="0">
                <a:latin typeface="NimbusRomNo9L"/>
              </a:rPr>
              <a:t> Pop-</a:t>
            </a:r>
            <a:r>
              <a:rPr lang="en" altLang="zh-CN" sz="1200" dirty="0" err="1">
                <a:latin typeface="NimbusRomNo9L"/>
              </a:rPr>
              <a:t>Busui</a:t>
            </a:r>
            <a:r>
              <a:rPr lang="en" altLang="zh-CN" sz="1200" dirty="0">
                <a:latin typeface="NimbusRomNo9L"/>
              </a:rPr>
              <a:t>, and Jenna Wiens. Deep multi-output forecasting: Learning to accurately predict blood glucose trajectories. In </a:t>
            </a:r>
            <a:r>
              <a:rPr lang="en" altLang="zh-CN" sz="1200" i="1" dirty="0">
                <a:latin typeface="NimbusRomNo9L"/>
              </a:rPr>
              <a:t>Proceedings of the 24th ACM SIGKDD International Conference on Knowledge Discovery &amp; Data Mining</a:t>
            </a:r>
            <a:r>
              <a:rPr lang="en" altLang="zh-CN" sz="1200" dirty="0">
                <a:latin typeface="NimbusRomNo9L"/>
              </a:rPr>
              <a:t>, pages 1387–1395. ACM, 2018. </a:t>
            </a:r>
            <a:endParaRPr lang="en" altLang="zh-CN" sz="1200" dirty="0"/>
          </a:p>
        </p:txBody>
      </p:sp>
      <p:pic>
        <p:nvPicPr>
          <p:cNvPr id="16" name="图片 15">
            <a:extLst>
              <a:ext uri="{FF2B5EF4-FFF2-40B4-BE49-F238E27FC236}">
                <a16:creationId xmlns:a16="http://schemas.microsoft.com/office/drawing/2014/main" id="{F8E69893-EED9-8C34-E0B6-DA52811E9E1A}"/>
              </a:ext>
            </a:extLst>
          </p:cNvPr>
          <p:cNvPicPr>
            <a:picLocks noChangeAspect="1"/>
          </p:cNvPicPr>
          <p:nvPr/>
        </p:nvPicPr>
        <p:blipFill>
          <a:blip r:embed="rId3"/>
          <a:stretch>
            <a:fillRect/>
          </a:stretch>
        </p:blipFill>
        <p:spPr>
          <a:xfrm>
            <a:off x="570661" y="4076831"/>
            <a:ext cx="4897241" cy="1350963"/>
          </a:xfrm>
          <a:prstGeom prst="rect">
            <a:avLst/>
          </a:prstGeom>
        </p:spPr>
      </p:pic>
      <p:pic>
        <p:nvPicPr>
          <p:cNvPr id="17" name="图片 16">
            <a:extLst>
              <a:ext uri="{FF2B5EF4-FFF2-40B4-BE49-F238E27FC236}">
                <a16:creationId xmlns:a16="http://schemas.microsoft.com/office/drawing/2014/main" id="{32E3A037-E39C-FDB5-8ECF-831E7EAD5A5C}"/>
              </a:ext>
            </a:extLst>
          </p:cNvPr>
          <p:cNvPicPr>
            <a:picLocks noChangeAspect="1"/>
          </p:cNvPicPr>
          <p:nvPr/>
        </p:nvPicPr>
        <p:blipFill>
          <a:blip r:embed="rId4"/>
          <a:stretch>
            <a:fillRect/>
          </a:stretch>
        </p:blipFill>
        <p:spPr>
          <a:xfrm>
            <a:off x="6367964" y="1100735"/>
            <a:ext cx="4967906" cy="3388366"/>
          </a:xfrm>
          <a:prstGeom prst="rect">
            <a:avLst/>
          </a:prstGeom>
        </p:spPr>
      </p:pic>
      <p:pic>
        <p:nvPicPr>
          <p:cNvPr id="18" name="图片 17">
            <a:extLst>
              <a:ext uri="{FF2B5EF4-FFF2-40B4-BE49-F238E27FC236}">
                <a16:creationId xmlns:a16="http://schemas.microsoft.com/office/drawing/2014/main" id="{D18451A1-F5F2-53D1-7C5D-EF5B54961D8B}"/>
              </a:ext>
            </a:extLst>
          </p:cNvPr>
          <p:cNvPicPr>
            <a:picLocks noChangeAspect="1"/>
          </p:cNvPicPr>
          <p:nvPr/>
        </p:nvPicPr>
        <p:blipFill>
          <a:blip r:embed="rId5"/>
          <a:stretch>
            <a:fillRect/>
          </a:stretch>
        </p:blipFill>
        <p:spPr>
          <a:xfrm>
            <a:off x="724829" y="1690027"/>
            <a:ext cx="4077824" cy="1779577"/>
          </a:xfrm>
          <a:prstGeom prst="rect">
            <a:avLst/>
          </a:prstGeom>
        </p:spPr>
      </p:pic>
      <p:sp>
        <p:nvSpPr>
          <p:cNvPr id="19" name="右箭头 18">
            <a:extLst>
              <a:ext uri="{FF2B5EF4-FFF2-40B4-BE49-F238E27FC236}">
                <a16:creationId xmlns:a16="http://schemas.microsoft.com/office/drawing/2014/main" id="{41B8CD86-25D7-5ED4-775D-55C972B6BD7D}"/>
              </a:ext>
            </a:extLst>
          </p:cNvPr>
          <p:cNvSpPr/>
          <p:nvPr/>
        </p:nvSpPr>
        <p:spPr>
          <a:xfrm>
            <a:off x="5311588" y="2460812"/>
            <a:ext cx="537883" cy="334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FF95CFC-5ECC-6E93-B8A3-4663D4F739A9}"/>
              </a:ext>
            </a:extLst>
          </p:cNvPr>
          <p:cNvSpPr txBox="1"/>
          <p:nvPr/>
        </p:nvSpPr>
        <p:spPr>
          <a:xfrm>
            <a:off x="5761336" y="4841820"/>
            <a:ext cx="6407522" cy="923330"/>
          </a:xfrm>
          <a:prstGeom prst="rect">
            <a:avLst/>
          </a:prstGeom>
          <a:noFill/>
        </p:spPr>
        <p:txBody>
          <a:bodyPr wrap="square">
            <a:spAutoFit/>
          </a:bodyPr>
          <a:lstStyle/>
          <a:p>
            <a:r>
              <a:rPr lang="en" altLang="zh-CN" dirty="0"/>
              <a:t>Forecasting with </a:t>
            </a:r>
            <a:r>
              <a:rPr lang="en" altLang="zh-CN" dirty="0" err="1"/>
              <a:t>DeepMO</a:t>
            </a:r>
            <a:r>
              <a:rPr lang="en" altLang="zh-CN" dirty="0"/>
              <a:t> involves transforming the input to a shared representation and then learning separate output networks for each time point in the prediction horizon h.</a:t>
            </a:r>
            <a:endParaRPr lang="zh-CN" altLang="en-US" dirty="0"/>
          </a:p>
        </p:txBody>
      </p:sp>
      <p:pic>
        <p:nvPicPr>
          <p:cNvPr id="2" name="图片 1">
            <a:extLst>
              <a:ext uri="{FF2B5EF4-FFF2-40B4-BE49-F238E27FC236}">
                <a16:creationId xmlns:a16="http://schemas.microsoft.com/office/drawing/2014/main" id="{EC5C6488-9CE5-5CB2-8DC9-63A5AB05D5AB}"/>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3" name="Picture 5" descr="Z:\e\建院\logo\uplogo copy.png">
            <a:extLst>
              <a:ext uri="{FF2B5EF4-FFF2-40B4-BE49-F238E27FC236}">
                <a16:creationId xmlns:a16="http://schemas.microsoft.com/office/drawing/2014/main" id="{D4899385-4D38-A924-476D-6B55B4C9C9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159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 are Complex 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A6EEE77-B749-CF22-4FA8-0A61ED70CD1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2" name="图片 11">
            <a:extLst>
              <a:ext uri="{FF2B5EF4-FFF2-40B4-BE49-F238E27FC236}">
                <a16:creationId xmlns:a16="http://schemas.microsoft.com/office/drawing/2014/main" id="{FD4D082B-279D-62DA-F398-BF0748853B7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6DAFE2B0-AF28-8F59-0D8F-6EC86AA8DD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096">
            <a:extLst>
              <a:ext uri="{FF2B5EF4-FFF2-40B4-BE49-F238E27FC236}">
                <a16:creationId xmlns:a16="http://schemas.microsoft.com/office/drawing/2014/main" id="{E8E89E5C-1711-80E8-D464-399E2B917A06}"/>
              </a:ext>
            </a:extLst>
          </p:cNvPr>
          <p:cNvGrpSpPr>
            <a:grpSpLocks/>
          </p:cNvGrpSpPr>
          <p:nvPr/>
        </p:nvGrpSpPr>
        <p:grpSpPr bwMode="auto">
          <a:xfrm>
            <a:off x="1594857" y="2684409"/>
            <a:ext cx="1981200" cy="1962150"/>
            <a:chOff x="816" y="1925"/>
            <a:chExt cx="1248" cy="1236"/>
          </a:xfrm>
        </p:grpSpPr>
        <p:sp>
          <p:nvSpPr>
            <p:cNvPr id="4" name="Text Box 1029">
              <a:extLst>
                <a:ext uri="{FF2B5EF4-FFF2-40B4-BE49-F238E27FC236}">
                  <a16:creationId xmlns:a16="http://schemas.microsoft.com/office/drawing/2014/main" id="{41D6EAE9-53C3-057E-94CF-AFD8856983F3}"/>
                </a:ext>
              </a:extLst>
            </p:cNvPr>
            <p:cNvSpPr txBox="1">
              <a:spLocks noChangeArrowheads="1"/>
            </p:cNvSpPr>
            <p:nvPr/>
          </p:nvSpPr>
          <p:spPr bwMode="auto">
            <a:xfrm>
              <a:off x="960" y="2928"/>
              <a:ext cx="9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pPr>
              <a:r>
                <a:rPr lang="zh-CN" altLang="en-US" dirty="0">
                  <a:latin typeface="STKaiti" charset="-122"/>
                  <a:ea typeface="STKaiti" charset="-122"/>
                  <a:cs typeface="STKaiti" charset="-122"/>
                </a:rPr>
                <a:t>简单系统</a:t>
              </a:r>
            </a:p>
          </p:txBody>
        </p:sp>
        <p:grpSp>
          <p:nvGrpSpPr>
            <p:cNvPr id="5" name="Group 1030">
              <a:extLst>
                <a:ext uri="{FF2B5EF4-FFF2-40B4-BE49-F238E27FC236}">
                  <a16:creationId xmlns:a16="http://schemas.microsoft.com/office/drawing/2014/main" id="{387A090E-5758-FB57-ACD8-94E3D52C2186}"/>
                </a:ext>
              </a:extLst>
            </p:cNvPr>
            <p:cNvGrpSpPr>
              <a:grpSpLocks/>
            </p:cNvGrpSpPr>
            <p:nvPr/>
          </p:nvGrpSpPr>
          <p:grpSpPr bwMode="auto">
            <a:xfrm>
              <a:off x="816" y="1925"/>
              <a:ext cx="1248" cy="874"/>
              <a:chOff x="192" y="2832"/>
              <a:chExt cx="1488" cy="1200"/>
            </a:xfrm>
          </p:grpSpPr>
          <p:grpSp>
            <p:nvGrpSpPr>
              <p:cNvPr id="6" name="Group 1031">
                <a:extLst>
                  <a:ext uri="{FF2B5EF4-FFF2-40B4-BE49-F238E27FC236}">
                    <a16:creationId xmlns:a16="http://schemas.microsoft.com/office/drawing/2014/main" id="{01F6743E-B948-C8B5-A324-8FA8BD55E3FD}"/>
                  </a:ext>
                </a:extLst>
              </p:cNvPr>
              <p:cNvGrpSpPr>
                <a:grpSpLocks/>
              </p:cNvGrpSpPr>
              <p:nvPr/>
            </p:nvGrpSpPr>
            <p:grpSpPr bwMode="auto">
              <a:xfrm>
                <a:off x="192" y="2832"/>
                <a:ext cx="1488" cy="1200"/>
                <a:chOff x="192" y="2832"/>
                <a:chExt cx="1488" cy="1200"/>
              </a:xfrm>
            </p:grpSpPr>
            <p:grpSp>
              <p:nvGrpSpPr>
                <p:cNvPr id="16" name="Group 1032">
                  <a:extLst>
                    <a:ext uri="{FF2B5EF4-FFF2-40B4-BE49-F238E27FC236}">
                      <a16:creationId xmlns:a16="http://schemas.microsoft.com/office/drawing/2014/main" id="{1EFCE386-EFB0-7FE6-3C51-9FA0C5B0CA46}"/>
                    </a:ext>
                  </a:extLst>
                </p:cNvPr>
                <p:cNvGrpSpPr>
                  <a:grpSpLocks/>
                </p:cNvGrpSpPr>
                <p:nvPr/>
              </p:nvGrpSpPr>
              <p:grpSpPr bwMode="auto">
                <a:xfrm>
                  <a:off x="192" y="2832"/>
                  <a:ext cx="1488" cy="1200"/>
                  <a:chOff x="336" y="1776"/>
                  <a:chExt cx="1488" cy="1200"/>
                </a:xfrm>
              </p:grpSpPr>
              <p:sp>
                <p:nvSpPr>
                  <p:cNvPr id="18" name="Oval 1033">
                    <a:extLst>
                      <a:ext uri="{FF2B5EF4-FFF2-40B4-BE49-F238E27FC236}">
                        <a16:creationId xmlns:a16="http://schemas.microsoft.com/office/drawing/2014/main" id="{FEC6F9EF-C1D5-0D4F-90A6-A8EAD8998E11}"/>
                      </a:ext>
                    </a:extLst>
                  </p:cNvPr>
                  <p:cNvSpPr>
                    <a:spLocks noChangeArrowheads="1"/>
                  </p:cNvSpPr>
                  <p:nvPr/>
                </p:nvSpPr>
                <p:spPr bwMode="auto">
                  <a:xfrm>
                    <a:off x="336" y="1776"/>
                    <a:ext cx="1488" cy="12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9" name="Oval 1034">
                    <a:extLst>
                      <a:ext uri="{FF2B5EF4-FFF2-40B4-BE49-F238E27FC236}">
                        <a16:creationId xmlns:a16="http://schemas.microsoft.com/office/drawing/2014/main" id="{0965061E-B96B-15EA-29AD-D4109F68F91F}"/>
                      </a:ext>
                    </a:extLst>
                  </p:cNvPr>
                  <p:cNvSpPr>
                    <a:spLocks noChangeArrowheads="1"/>
                  </p:cNvSpPr>
                  <p:nvPr/>
                </p:nvSpPr>
                <p:spPr bwMode="auto">
                  <a:xfrm>
                    <a:off x="1440" y="230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20" name="Oval 1035">
                    <a:extLst>
                      <a:ext uri="{FF2B5EF4-FFF2-40B4-BE49-F238E27FC236}">
                        <a16:creationId xmlns:a16="http://schemas.microsoft.com/office/drawing/2014/main" id="{F03D54BB-D42C-88E4-3A27-6B95A5CDCD7C}"/>
                      </a:ext>
                    </a:extLst>
                  </p:cNvPr>
                  <p:cNvSpPr>
                    <a:spLocks noChangeArrowheads="1"/>
                  </p:cNvSpPr>
                  <p:nvPr/>
                </p:nvSpPr>
                <p:spPr bwMode="auto">
                  <a:xfrm>
                    <a:off x="672" y="254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21" name="Oval 1036">
                    <a:extLst>
                      <a:ext uri="{FF2B5EF4-FFF2-40B4-BE49-F238E27FC236}">
                        <a16:creationId xmlns:a16="http://schemas.microsoft.com/office/drawing/2014/main" id="{C2E83A3C-3641-678C-E8A7-232623B985B9}"/>
                      </a:ext>
                    </a:extLst>
                  </p:cNvPr>
                  <p:cNvSpPr>
                    <a:spLocks noChangeArrowheads="1"/>
                  </p:cNvSpPr>
                  <p:nvPr/>
                </p:nvSpPr>
                <p:spPr bwMode="auto">
                  <a:xfrm>
                    <a:off x="672" y="2160"/>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22" name="Line 1037">
                    <a:extLst>
                      <a:ext uri="{FF2B5EF4-FFF2-40B4-BE49-F238E27FC236}">
                        <a16:creationId xmlns:a16="http://schemas.microsoft.com/office/drawing/2014/main" id="{F86415E3-09C3-A0DD-DB8C-71DAC4CE7A7D}"/>
                      </a:ext>
                    </a:extLst>
                  </p:cNvPr>
                  <p:cNvSpPr>
                    <a:spLocks noChangeShapeType="1"/>
                  </p:cNvSpPr>
                  <p:nvPr/>
                </p:nvSpPr>
                <p:spPr bwMode="auto">
                  <a:xfrm>
                    <a:off x="960" y="2064"/>
                    <a:ext cx="144"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038">
                    <a:extLst>
                      <a:ext uri="{FF2B5EF4-FFF2-40B4-BE49-F238E27FC236}">
                        <a16:creationId xmlns:a16="http://schemas.microsoft.com/office/drawing/2014/main" id="{937A1794-5218-2195-6BFA-74C62EA79A21}"/>
                      </a:ext>
                    </a:extLst>
                  </p:cNvPr>
                  <p:cNvSpPr>
                    <a:spLocks noChangeShapeType="1"/>
                  </p:cNvSpPr>
                  <p:nvPr/>
                </p:nvSpPr>
                <p:spPr bwMode="auto">
                  <a:xfrm flipV="1">
                    <a:off x="768" y="2208"/>
                    <a:ext cx="432"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Oval 1039">
                  <a:extLst>
                    <a:ext uri="{FF2B5EF4-FFF2-40B4-BE49-F238E27FC236}">
                      <a16:creationId xmlns:a16="http://schemas.microsoft.com/office/drawing/2014/main" id="{855ADC25-4EDA-2B03-6FF8-EA8C4EDE6665}"/>
                    </a:ext>
                  </a:extLst>
                </p:cNvPr>
                <p:cNvSpPr>
                  <a:spLocks noChangeArrowheads="1"/>
                </p:cNvSpPr>
                <p:nvPr/>
              </p:nvSpPr>
              <p:spPr bwMode="auto">
                <a:xfrm>
                  <a:off x="1056" y="3216"/>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grpSp>
          <p:sp>
            <p:nvSpPr>
              <p:cNvPr id="14" name="Oval 1040">
                <a:extLst>
                  <a:ext uri="{FF2B5EF4-FFF2-40B4-BE49-F238E27FC236}">
                    <a16:creationId xmlns:a16="http://schemas.microsoft.com/office/drawing/2014/main" id="{46DD2BF6-3747-CBB7-F257-FF340F46CD0C}"/>
                  </a:ext>
                </a:extLst>
              </p:cNvPr>
              <p:cNvSpPr>
                <a:spLocks noChangeArrowheads="1"/>
              </p:cNvSpPr>
              <p:nvPr/>
            </p:nvSpPr>
            <p:spPr bwMode="auto">
              <a:xfrm>
                <a:off x="912" y="3648"/>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5" name="Oval 1041">
                <a:extLst>
                  <a:ext uri="{FF2B5EF4-FFF2-40B4-BE49-F238E27FC236}">
                    <a16:creationId xmlns:a16="http://schemas.microsoft.com/office/drawing/2014/main" id="{D0F5EAD7-3ACB-32F7-39A9-52540873B675}"/>
                  </a:ext>
                </a:extLst>
              </p:cNvPr>
              <p:cNvSpPr>
                <a:spLocks noChangeArrowheads="1"/>
              </p:cNvSpPr>
              <p:nvPr/>
            </p:nvSpPr>
            <p:spPr bwMode="auto">
              <a:xfrm>
                <a:off x="768" y="3072"/>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grpSp>
      </p:grpSp>
      <p:grpSp>
        <p:nvGrpSpPr>
          <p:cNvPr id="24" name="Group 1042">
            <a:extLst>
              <a:ext uri="{FF2B5EF4-FFF2-40B4-BE49-F238E27FC236}">
                <a16:creationId xmlns:a16="http://schemas.microsoft.com/office/drawing/2014/main" id="{75A8E29E-5F89-8D15-383D-F2A792388A4E}"/>
              </a:ext>
            </a:extLst>
          </p:cNvPr>
          <p:cNvGrpSpPr>
            <a:grpSpLocks/>
          </p:cNvGrpSpPr>
          <p:nvPr/>
        </p:nvGrpSpPr>
        <p:grpSpPr bwMode="auto">
          <a:xfrm>
            <a:off x="7618138" y="2578349"/>
            <a:ext cx="2286000" cy="2410487"/>
            <a:chOff x="3792" y="1536"/>
            <a:chExt cx="1488" cy="1837"/>
          </a:xfrm>
        </p:grpSpPr>
        <p:sp>
          <p:nvSpPr>
            <p:cNvPr id="25" name="Text Box 1043">
              <a:extLst>
                <a:ext uri="{FF2B5EF4-FFF2-40B4-BE49-F238E27FC236}">
                  <a16:creationId xmlns:a16="http://schemas.microsoft.com/office/drawing/2014/main" id="{96DBD452-8B35-711A-0900-8378EA180A9A}"/>
                </a:ext>
              </a:extLst>
            </p:cNvPr>
            <p:cNvSpPr txBox="1">
              <a:spLocks noChangeArrowheads="1"/>
            </p:cNvSpPr>
            <p:nvPr/>
          </p:nvSpPr>
          <p:spPr bwMode="auto">
            <a:xfrm>
              <a:off x="4128" y="2880"/>
              <a:ext cx="100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pPr>
              <a:r>
                <a:rPr lang="zh-CN" altLang="en-US" dirty="0">
                  <a:latin typeface="STKaiti" charset="-122"/>
                  <a:ea typeface="STKaiti" charset="-122"/>
                  <a:cs typeface="STKaiti" charset="-122"/>
                </a:rPr>
                <a:t>无组织的随机系统</a:t>
              </a:r>
            </a:p>
          </p:txBody>
        </p:sp>
        <p:grpSp>
          <p:nvGrpSpPr>
            <p:cNvPr id="26" name="Group 1044">
              <a:extLst>
                <a:ext uri="{FF2B5EF4-FFF2-40B4-BE49-F238E27FC236}">
                  <a16:creationId xmlns:a16="http://schemas.microsoft.com/office/drawing/2014/main" id="{7043D980-DF1E-2B1F-AA84-2A4E31986FF1}"/>
                </a:ext>
              </a:extLst>
            </p:cNvPr>
            <p:cNvGrpSpPr>
              <a:grpSpLocks/>
            </p:cNvGrpSpPr>
            <p:nvPr/>
          </p:nvGrpSpPr>
          <p:grpSpPr bwMode="auto">
            <a:xfrm>
              <a:off x="3792" y="1536"/>
              <a:ext cx="1488" cy="1200"/>
              <a:chOff x="3792" y="1536"/>
              <a:chExt cx="1488" cy="1200"/>
            </a:xfrm>
          </p:grpSpPr>
          <p:sp>
            <p:nvSpPr>
              <p:cNvPr id="27" name="Oval 1045">
                <a:extLst>
                  <a:ext uri="{FF2B5EF4-FFF2-40B4-BE49-F238E27FC236}">
                    <a16:creationId xmlns:a16="http://schemas.microsoft.com/office/drawing/2014/main" id="{4CC66B55-9392-7B61-4C0E-948E2C5DC716}"/>
                  </a:ext>
                </a:extLst>
              </p:cNvPr>
              <p:cNvSpPr>
                <a:spLocks noChangeArrowheads="1"/>
              </p:cNvSpPr>
              <p:nvPr/>
            </p:nvSpPr>
            <p:spPr bwMode="auto">
              <a:xfrm>
                <a:off x="3792" y="1536"/>
                <a:ext cx="1488" cy="12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28" name="Oval 1046">
                <a:extLst>
                  <a:ext uri="{FF2B5EF4-FFF2-40B4-BE49-F238E27FC236}">
                    <a16:creationId xmlns:a16="http://schemas.microsoft.com/office/drawing/2014/main" id="{489A6623-FCEE-914A-3B4C-A661A64DC85B}"/>
                  </a:ext>
                </a:extLst>
              </p:cNvPr>
              <p:cNvSpPr>
                <a:spLocks noChangeArrowheads="1"/>
              </p:cNvSpPr>
              <p:nvPr/>
            </p:nvSpPr>
            <p:spPr bwMode="auto">
              <a:xfrm>
                <a:off x="4704" y="2208"/>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29" name="Oval 1047">
                <a:extLst>
                  <a:ext uri="{FF2B5EF4-FFF2-40B4-BE49-F238E27FC236}">
                    <a16:creationId xmlns:a16="http://schemas.microsoft.com/office/drawing/2014/main" id="{46921943-4A52-A8C6-2549-3F3AD27F4345}"/>
                  </a:ext>
                </a:extLst>
              </p:cNvPr>
              <p:cNvSpPr>
                <a:spLocks noChangeArrowheads="1"/>
              </p:cNvSpPr>
              <p:nvPr/>
            </p:nvSpPr>
            <p:spPr bwMode="auto">
              <a:xfrm>
                <a:off x="4128" y="230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0" name="Oval 1048">
                <a:extLst>
                  <a:ext uri="{FF2B5EF4-FFF2-40B4-BE49-F238E27FC236}">
                    <a16:creationId xmlns:a16="http://schemas.microsoft.com/office/drawing/2014/main" id="{A61DE4CB-C1D3-BF08-B264-102FA8155013}"/>
                  </a:ext>
                </a:extLst>
              </p:cNvPr>
              <p:cNvSpPr>
                <a:spLocks noChangeArrowheads="1"/>
              </p:cNvSpPr>
              <p:nvPr/>
            </p:nvSpPr>
            <p:spPr bwMode="auto">
              <a:xfrm>
                <a:off x="4128" y="1920"/>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1" name="Oval 1049">
                <a:extLst>
                  <a:ext uri="{FF2B5EF4-FFF2-40B4-BE49-F238E27FC236}">
                    <a16:creationId xmlns:a16="http://schemas.microsoft.com/office/drawing/2014/main" id="{7B783991-D972-87F7-F3C9-DA2D6FA3102C}"/>
                  </a:ext>
                </a:extLst>
              </p:cNvPr>
              <p:cNvSpPr>
                <a:spLocks noChangeArrowheads="1"/>
              </p:cNvSpPr>
              <p:nvPr/>
            </p:nvSpPr>
            <p:spPr bwMode="auto">
              <a:xfrm>
                <a:off x="4800" y="182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2" name="Oval 1050">
                <a:extLst>
                  <a:ext uri="{FF2B5EF4-FFF2-40B4-BE49-F238E27FC236}">
                    <a16:creationId xmlns:a16="http://schemas.microsoft.com/office/drawing/2014/main" id="{8A22F372-7CCC-80D7-F6AC-540796E2A3B7}"/>
                  </a:ext>
                </a:extLst>
              </p:cNvPr>
              <p:cNvSpPr>
                <a:spLocks noChangeArrowheads="1"/>
              </p:cNvSpPr>
              <p:nvPr/>
            </p:nvSpPr>
            <p:spPr bwMode="auto">
              <a:xfrm>
                <a:off x="4512" y="2352"/>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3" name="Oval 1051">
                <a:extLst>
                  <a:ext uri="{FF2B5EF4-FFF2-40B4-BE49-F238E27FC236}">
                    <a16:creationId xmlns:a16="http://schemas.microsoft.com/office/drawing/2014/main" id="{F61B8BBC-966E-4E1E-C112-F3A27DC6D1F8}"/>
                  </a:ext>
                </a:extLst>
              </p:cNvPr>
              <p:cNvSpPr>
                <a:spLocks noChangeArrowheads="1"/>
              </p:cNvSpPr>
              <p:nvPr/>
            </p:nvSpPr>
            <p:spPr bwMode="auto">
              <a:xfrm>
                <a:off x="4368" y="1776"/>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4" name="Oval 1052">
                <a:extLst>
                  <a:ext uri="{FF2B5EF4-FFF2-40B4-BE49-F238E27FC236}">
                    <a16:creationId xmlns:a16="http://schemas.microsoft.com/office/drawing/2014/main" id="{23B6B486-B5CA-3DCE-DAB4-A7F0B27A0634}"/>
                  </a:ext>
                </a:extLst>
              </p:cNvPr>
              <p:cNvSpPr>
                <a:spLocks noChangeArrowheads="1"/>
              </p:cNvSpPr>
              <p:nvPr/>
            </p:nvSpPr>
            <p:spPr bwMode="auto">
              <a:xfrm>
                <a:off x="4992" y="2256"/>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5" name="Oval 1053">
                <a:extLst>
                  <a:ext uri="{FF2B5EF4-FFF2-40B4-BE49-F238E27FC236}">
                    <a16:creationId xmlns:a16="http://schemas.microsoft.com/office/drawing/2014/main" id="{144E4452-2D79-31B1-9354-BA995085D3B0}"/>
                  </a:ext>
                </a:extLst>
              </p:cNvPr>
              <p:cNvSpPr>
                <a:spLocks noChangeArrowheads="1"/>
              </p:cNvSpPr>
              <p:nvPr/>
            </p:nvSpPr>
            <p:spPr bwMode="auto">
              <a:xfrm>
                <a:off x="4320" y="2448"/>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6" name="Oval 1054">
                <a:extLst>
                  <a:ext uri="{FF2B5EF4-FFF2-40B4-BE49-F238E27FC236}">
                    <a16:creationId xmlns:a16="http://schemas.microsoft.com/office/drawing/2014/main" id="{7F50CA38-524C-E06F-B4BD-E634AA3EDA68}"/>
                  </a:ext>
                </a:extLst>
              </p:cNvPr>
              <p:cNvSpPr>
                <a:spLocks noChangeArrowheads="1"/>
              </p:cNvSpPr>
              <p:nvPr/>
            </p:nvSpPr>
            <p:spPr bwMode="auto">
              <a:xfrm>
                <a:off x="4224" y="206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7" name="Oval 1055">
                <a:extLst>
                  <a:ext uri="{FF2B5EF4-FFF2-40B4-BE49-F238E27FC236}">
                    <a16:creationId xmlns:a16="http://schemas.microsoft.com/office/drawing/2014/main" id="{32F182E3-B593-B042-4BA4-8CA40C63C32D}"/>
                  </a:ext>
                </a:extLst>
              </p:cNvPr>
              <p:cNvSpPr>
                <a:spLocks noChangeArrowheads="1"/>
              </p:cNvSpPr>
              <p:nvPr/>
            </p:nvSpPr>
            <p:spPr bwMode="auto">
              <a:xfrm>
                <a:off x="4944" y="1920"/>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8" name="Oval 1056">
                <a:extLst>
                  <a:ext uri="{FF2B5EF4-FFF2-40B4-BE49-F238E27FC236}">
                    <a16:creationId xmlns:a16="http://schemas.microsoft.com/office/drawing/2014/main" id="{68963FCE-62A7-D07D-9D4A-3C0C8C3C0575}"/>
                  </a:ext>
                </a:extLst>
              </p:cNvPr>
              <p:cNvSpPr>
                <a:spLocks noChangeArrowheads="1"/>
              </p:cNvSpPr>
              <p:nvPr/>
            </p:nvSpPr>
            <p:spPr bwMode="auto">
              <a:xfrm>
                <a:off x="4752" y="2400"/>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9" name="Oval 1057">
                <a:extLst>
                  <a:ext uri="{FF2B5EF4-FFF2-40B4-BE49-F238E27FC236}">
                    <a16:creationId xmlns:a16="http://schemas.microsoft.com/office/drawing/2014/main" id="{867776BE-478D-619D-510D-976790803B90}"/>
                  </a:ext>
                </a:extLst>
              </p:cNvPr>
              <p:cNvSpPr>
                <a:spLocks noChangeArrowheads="1"/>
              </p:cNvSpPr>
              <p:nvPr/>
            </p:nvSpPr>
            <p:spPr bwMode="auto">
              <a:xfrm>
                <a:off x="4608" y="1776"/>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0" name="Oval 1058">
                <a:extLst>
                  <a:ext uri="{FF2B5EF4-FFF2-40B4-BE49-F238E27FC236}">
                    <a16:creationId xmlns:a16="http://schemas.microsoft.com/office/drawing/2014/main" id="{87AC8D52-293F-8397-4F88-F018EA9144CD}"/>
                  </a:ext>
                </a:extLst>
              </p:cNvPr>
              <p:cNvSpPr>
                <a:spLocks noChangeArrowheads="1"/>
              </p:cNvSpPr>
              <p:nvPr/>
            </p:nvSpPr>
            <p:spPr bwMode="auto">
              <a:xfrm>
                <a:off x="4608" y="206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1" name="Oval 1059">
                <a:extLst>
                  <a:ext uri="{FF2B5EF4-FFF2-40B4-BE49-F238E27FC236}">
                    <a16:creationId xmlns:a16="http://schemas.microsoft.com/office/drawing/2014/main" id="{16AE6C57-51B0-33D8-2A57-CF22F840A5EC}"/>
                  </a:ext>
                </a:extLst>
              </p:cNvPr>
              <p:cNvSpPr>
                <a:spLocks noChangeArrowheads="1"/>
              </p:cNvSpPr>
              <p:nvPr/>
            </p:nvSpPr>
            <p:spPr bwMode="auto">
              <a:xfrm>
                <a:off x="3936" y="2256"/>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2" name="Oval 1060">
                <a:extLst>
                  <a:ext uri="{FF2B5EF4-FFF2-40B4-BE49-F238E27FC236}">
                    <a16:creationId xmlns:a16="http://schemas.microsoft.com/office/drawing/2014/main" id="{1CDEE5FA-09AB-2BC6-3ECC-71CA3A6A6374}"/>
                  </a:ext>
                </a:extLst>
              </p:cNvPr>
              <p:cNvSpPr>
                <a:spLocks noChangeArrowheads="1"/>
              </p:cNvSpPr>
              <p:nvPr/>
            </p:nvSpPr>
            <p:spPr bwMode="auto">
              <a:xfrm>
                <a:off x="3936" y="1872"/>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3" name="Oval 1061">
                <a:extLst>
                  <a:ext uri="{FF2B5EF4-FFF2-40B4-BE49-F238E27FC236}">
                    <a16:creationId xmlns:a16="http://schemas.microsoft.com/office/drawing/2014/main" id="{3887606B-39C8-EEFA-F679-0DE80E322DDB}"/>
                  </a:ext>
                </a:extLst>
              </p:cNvPr>
              <p:cNvSpPr>
                <a:spLocks noChangeArrowheads="1"/>
              </p:cNvSpPr>
              <p:nvPr/>
            </p:nvSpPr>
            <p:spPr bwMode="auto">
              <a:xfrm>
                <a:off x="4464" y="1872"/>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4" name="Oval 1062">
                <a:extLst>
                  <a:ext uri="{FF2B5EF4-FFF2-40B4-BE49-F238E27FC236}">
                    <a16:creationId xmlns:a16="http://schemas.microsoft.com/office/drawing/2014/main" id="{00A39419-A2E6-7B11-93BE-E6D7C30D7E1D}"/>
                  </a:ext>
                </a:extLst>
              </p:cNvPr>
              <p:cNvSpPr>
                <a:spLocks noChangeArrowheads="1"/>
              </p:cNvSpPr>
              <p:nvPr/>
            </p:nvSpPr>
            <p:spPr bwMode="auto">
              <a:xfrm>
                <a:off x="4320" y="230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5" name="Oval 1063">
                <a:extLst>
                  <a:ext uri="{FF2B5EF4-FFF2-40B4-BE49-F238E27FC236}">
                    <a16:creationId xmlns:a16="http://schemas.microsoft.com/office/drawing/2014/main" id="{0E775953-0BAC-7E9E-20D3-4B3E4F9E0A58}"/>
                  </a:ext>
                </a:extLst>
              </p:cNvPr>
              <p:cNvSpPr>
                <a:spLocks noChangeArrowheads="1"/>
              </p:cNvSpPr>
              <p:nvPr/>
            </p:nvSpPr>
            <p:spPr bwMode="auto">
              <a:xfrm>
                <a:off x="4176" y="1728"/>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6" name="Oval 1064">
                <a:extLst>
                  <a:ext uri="{FF2B5EF4-FFF2-40B4-BE49-F238E27FC236}">
                    <a16:creationId xmlns:a16="http://schemas.microsoft.com/office/drawing/2014/main" id="{FE537FF5-BF8B-28FE-572C-1FBB331C1162}"/>
                  </a:ext>
                </a:extLst>
              </p:cNvPr>
              <p:cNvSpPr>
                <a:spLocks noChangeArrowheads="1"/>
              </p:cNvSpPr>
              <p:nvPr/>
            </p:nvSpPr>
            <p:spPr bwMode="auto">
              <a:xfrm>
                <a:off x="5040" y="2016"/>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7" name="Oval 1065">
                <a:extLst>
                  <a:ext uri="{FF2B5EF4-FFF2-40B4-BE49-F238E27FC236}">
                    <a16:creationId xmlns:a16="http://schemas.microsoft.com/office/drawing/2014/main" id="{370FD1C6-073A-86E9-DA70-A231F485F5B7}"/>
                  </a:ext>
                </a:extLst>
              </p:cNvPr>
              <p:cNvSpPr>
                <a:spLocks noChangeArrowheads="1"/>
              </p:cNvSpPr>
              <p:nvPr/>
            </p:nvSpPr>
            <p:spPr bwMode="auto">
              <a:xfrm>
                <a:off x="4848" y="206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8" name="Oval 1066">
                <a:extLst>
                  <a:ext uri="{FF2B5EF4-FFF2-40B4-BE49-F238E27FC236}">
                    <a16:creationId xmlns:a16="http://schemas.microsoft.com/office/drawing/2014/main" id="{117B5F70-1E0B-B96A-3055-B7DB3BCAE8DA}"/>
                  </a:ext>
                </a:extLst>
              </p:cNvPr>
              <p:cNvSpPr>
                <a:spLocks noChangeArrowheads="1"/>
              </p:cNvSpPr>
              <p:nvPr/>
            </p:nvSpPr>
            <p:spPr bwMode="auto">
              <a:xfrm>
                <a:off x="4608" y="254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grpSp>
      </p:grpSp>
      <p:grpSp>
        <p:nvGrpSpPr>
          <p:cNvPr id="49" name="Group 1067">
            <a:extLst>
              <a:ext uri="{FF2B5EF4-FFF2-40B4-BE49-F238E27FC236}">
                <a16:creationId xmlns:a16="http://schemas.microsoft.com/office/drawing/2014/main" id="{755C8688-0C4E-293A-568C-B80AF7890A63}"/>
              </a:ext>
            </a:extLst>
          </p:cNvPr>
          <p:cNvGrpSpPr>
            <a:grpSpLocks/>
          </p:cNvGrpSpPr>
          <p:nvPr/>
        </p:nvGrpSpPr>
        <p:grpSpPr bwMode="auto">
          <a:xfrm>
            <a:off x="4431464" y="2674115"/>
            <a:ext cx="2209800" cy="1956612"/>
            <a:chOff x="2016" y="2352"/>
            <a:chExt cx="1488" cy="1693"/>
          </a:xfrm>
        </p:grpSpPr>
        <p:sp>
          <p:nvSpPr>
            <p:cNvPr id="50" name="Text Box 1068">
              <a:extLst>
                <a:ext uri="{FF2B5EF4-FFF2-40B4-BE49-F238E27FC236}">
                  <a16:creationId xmlns:a16="http://schemas.microsoft.com/office/drawing/2014/main" id="{690390EF-25E3-7C4B-9625-87CAD8E733D0}"/>
                </a:ext>
              </a:extLst>
            </p:cNvPr>
            <p:cNvSpPr txBox="1">
              <a:spLocks noChangeArrowheads="1"/>
            </p:cNvSpPr>
            <p:nvPr/>
          </p:nvSpPr>
          <p:spPr bwMode="auto">
            <a:xfrm>
              <a:off x="2376" y="3725"/>
              <a:ext cx="100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dirty="0">
                  <a:latin typeface="STKaiti" charset="-122"/>
                  <a:ea typeface="STKaiti" charset="-122"/>
                  <a:cs typeface="STKaiti" charset="-122"/>
                </a:rPr>
                <a:t>复杂系统</a:t>
              </a:r>
            </a:p>
          </p:txBody>
        </p:sp>
        <p:grpSp>
          <p:nvGrpSpPr>
            <p:cNvPr id="51" name="Group 1069">
              <a:extLst>
                <a:ext uri="{FF2B5EF4-FFF2-40B4-BE49-F238E27FC236}">
                  <a16:creationId xmlns:a16="http://schemas.microsoft.com/office/drawing/2014/main" id="{A97BF4FC-936D-19B5-C697-1BF2169373D6}"/>
                </a:ext>
              </a:extLst>
            </p:cNvPr>
            <p:cNvGrpSpPr>
              <a:grpSpLocks/>
            </p:cNvGrpSpPr>
            <p:nvPr/>
          </p:nvGrpSpPr>
          <p:grpSpPr bwMode="auto">
            <a:xfrm>
              <a:off x="2016" y="2352"/>
              <a:ext cx="1488" cy="1200"/>
              <a:chOff x="2016" y="2304"/>
              <a:chExt cx="1488" cy="1200"/>
            </a:xfrm>
          </p:grpSpPr>
          <p:grpSp>
            <p:nvGrpSpPr>
              <p:cNvPr id="52" name="Group 1070">
                <a:extLst>
                  <a:ext uri="{FF2B5EF4-FFF2-40B4-BE49-F238E27FC236}">
                    <a16:creationId xmlns:a16="http://schemas.microsoft.com/office/drawing/2014/main" id="{718840D5-E3AC-6C6A-6F4D-B56547176E02}"/>
                  </a:ext>
                </a:extLst>
              </p:cNvPr>
              <p:cNvGrpSpPr>
                <a:grpSpLocks/>
              </p:cNvGrpSpPr>
              <p:nvPr/>
            </p:nvGrpSpPr>
            <p:grpSpPr bwMode="auto">
              <a:xfrm>
                <a:off x="2016" y="2304"/>
                <a:ext cx="1488" cy="1200"/>
                <a:chOff x="2016" y="2304"/>
                <a:chExt cx="1488" cy="1200"/>
              </a:xfrm>
            </p:grpSpPr>
            <p:grpSp>
              <p:nvGrpSpPr>
                <p:cNvPr id="56" name="Group 1071">
                  <a:extLst>
                    <a:ext uri="{FF2B5EF4-FFF2-40B4-BE49-F238E27FC236}">
                      <a16:creationId xmlns:a16="http://schemas.microsoft.com/office/drawing/2014/main" id="{7CAC7F0A-BE8D-6C6A-8898-9C57DF5A130B}"/>
                    </a:ext>
                  </a:extLst>
                </p:cNvPr>
                <p:cNvGrpSpPr>
                  <a:grpSpLocks/>
                </p:cNvGrpSpPr>
                <p:nvPr/>
              </p:nvGrpSpPr>
              <p:grpSpPr bwMode="auto">
                <a:xfrm>
                  <a:off x="2016" y="2304"/>
                  <a:ext cx="1488" cy="1200"/>
                  <a:chOff x="2016" y="2304"/>
                  <a:chExt cx="1488" cy="1200"/>
                </a:xfrm>
              </p:grpSpPr>
              <p:sp>
                <p:nvSpPr>
                  <p:cNvPr id="58" name="Oval 1072">
                    <a:extLst>
                      <a:ext uri="{FF2B5EF4-FFF2-40B4-BE49-F238E27FC236}">
                        <a16:creationId xmlns:a16="http://schemas.microsoft.com/office/drawing/2014/main" id="{7444F263-6A47-4920-A661-C07691FA03F7}"/>
                      </a:ext>
                    </a:extLst>
                  </p:cNvPr>
                  <p:cNvSpPr>
                    <a:spLocks noChangeArrowheads="1"/>
                  </p:cNvSpPr>
                  <p:nvPr/>
                </p:nvSpPr>
                <p:spPr bwMode="auto">
                  <a:xfrm>
                    <a:off x="2016" y="2304"/>
                    <a:ext cx="1488" cy="12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59" name="Oval 1073">
                    <a:extLst>
                      <a:ext uri="{FF2B5EF4-FFF2-40B4-BE49-F238E27FC236}">
                        <a16:creationId xmlns:a16="http://schemas.microsoft.com/office/drawing/2014/main" id="{453B706A-714F-3F72-2CB9-6EA78331497C}"/>
                      </a:ext>
                    </a:extLst>
                  </p:cNvPr>
                  <p:cNvSpPr>
                    <a:spLocks noChangeArrowheads="1"/>
                  </p:cNvSpPr>
                  <p:nvPr/>
                </p:nvSpPr>
                <p:spPr bwMode="auto">
                  <a:xfrm>
                    <a:off x="3216" y="2832"/>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60" name="Oval 1074">
                    <a:extLst>
                      <a:ext uri="{FF2B5EF4-FFF2-40B4-BE49-F238E27FC236}">
                        <a16:creationId xmlns:a16="http://schemas.microsoft.com/office/drawing/2014/main" id="{7D2D3A41-8BFA-CF2F-7A66-D1E406003F9C}"/>
                      </a:ext>
                    </a:extLst>
                  </p:cNvPr>
                  <p:cNvSpPr>
                    <a:spLocks noChangeArrowheads="1"/>
                  </p:cNvSpPr>
                  <p:nvPr/>
                </p:nvSpPr>
                <p:spPr bwMode="auto">
                  <a:xfrm>
                    <a:off x="2352" y="3072"/>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61" name="Oval 1075">
                    <a:extLst>
                      <a:ext uri="{FF2B5EF4-FFF2-40B4-BE49-F238E27FC236}">
                        <a16:creationId xmlns:a16="http://schemas.microsoft.com/office/drawing/2014/main" id="{5F44047F-8ABD-B797-13D6-78737CBDBF8F}"/>
                      </a:ext>
                    </a:extLst>
                  </p:cNvPr>
                  <p:cNvSpPr>
                    <a:spLocks noChangeArrowheads="1"/>
                  </p:cNvSpPr>
                  <p:nvPr/>
                </p:nvSpPr>
                <p:spPr bwMode="auto">
                  <a:xfrm>
                    <a:off x="2352" y="2688"/>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62" name="Line 1076">
                    <a:extLst>
                      <a:ext uri="{FF2B5EF4-FFF2-40B4-BE49-F238E27FC236}">
                        <a16:creationId xmlns:a16="http://schemas.microsoft.com/office/drawing/2014/main" id="{B873F88A-4892-EDC8-032C-A8DCC6D1E3DB}"/>
                      </a:ext>
                    </a:extLst>
                  </p:cNvPr>
                  <p:cNvSpPr>
                    <a:spLocks noChangeShapeType="1"/>
                  </p:cNvSpPr>
                  <p:nvPr/>
                </p:nvSpPr>
                <p:spPr bwMode="auto">
                  <a:xfrm flipV="1">
                    <a:off x="2448" y="2736"/>
                    <a:ext cx="432"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Oval 1077">
                    <a:extLst>
                      <a:ext uri="{FF2B5EF4-FFF2-40B4-BE49-F238E27FC236}">
                        <a16:creationId xmlns:a16="http://schemas.microsoft.com/office/drawing/2014/main" id="{871FE627-EF99-449B-A3A5-75EED2892A97}"/>
                      </a:ext>
                    </a:extLst>
                  </p:cNvPr>
                  <p:cNvSpPr>
                    <a:spLocks noChangeArrowheads="1"/>
                  </p:cNvSpPr>
                  <p:nvPr/>
                </p:nvSpPr>
                <p:spPr bwMode="auto">
                  <a:xfrm>
                    <a:off x="2880" y="2688"/>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24" name="Oval 1078">
                    <a:extLst>
                      <a:ext uri="{FF2B5EF4-FFF2-40B4-BE49-F238E27FC236}">
                        <a16:creationId xmlns:a16="http://schemas.microsoft.com/office/drawing/2014/main" id="{EB825BEC-ACA3-DF2E-5624-3F3828AF39B6}"/>
                      </a:ext>
                    </a:extLst>
                  </p:cNvPr>
                  <p:cNvSpPr>
                    <a:spLocks noChangeArrowheads="1"/>
                  </p:cNvSpPr>
                  <p:nvPr/>
                </p:nvSpPr>
                <p:spPr bwMode="auto">
                  <a:xfrm>
                    <a:off x="2592" y="254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25" name="Oval 1079">
                    <a:extLst>
                      <a:ext uri="{FF2B5EF4-FFF2-40B4-BE49-F238E27FC236}">
                        <a16:creationId xmlns:a16="http://schemas.microsoft.com/office/drawing/2014/main" id="{29668DD3-72DF-D63B-C0A8-F8B3640D14AA}"/>
                      </a:ext>
                    </a:extLst>
                  </p:cNvPr>
                  <p:cNvSpPr>
                    <a:spLocks noChangeArrowheads="1"/>
                  </p:cNvSpPr>
                  <p:nvPr/>
                </p:nvSpPr>
                <p:spPr bwMode="auto">
                  <a:xfrm>
                    <a:off x="2208" y="2880"/>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27" name="Oval 1080">
                    <a:extLst>
                      <a:ext uri="{FF2B5EF4-FFF2-40B4-BE49-F238E27FC236}">
                        <a16:creationId xmlns:a16="http://schemas.microsoft.com/office/drawing/2014/main" id="{3F46C219-FC9F-0132-036A-FE0CB465CD4E}"/>
                      </a:ext>
                    </a:extLst>
                  </p:cNvPr>
                  <p:cNvSpPr>
                    <a:spLocks noChangeArrowheads="1"/>
                  </p:cNvSpPr>
                  <p:nvPr/>
                </p:nvSpPr>
                <p:spPr bwMode="auto">
                  <a:xfrm>
                    <a:off x="3072" y="302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28" name="Oval 1081">
                    <a:extLst>
                      <a:ext uri="{FF2B5EF4-FFF2-40B4-BE49-F238E27FC236}">
                        <a16:creationId xmlns:a16="http://schemas.microsoft.com/office/drawing/2014/main" id="{95DE2F0E-43CB-E89D-2577-DF3D6DB99923}"/>
                      </a:ext>
                    </a:extLst>
                  </p:cNvPr>
                  <p:cNvSpPr>
                    <a:spLocks noChangeArrowheads="1"/>
                  </p:cNvSpPr>
                  <p:nvPr/>
                </p:nvSpPr>
                <p:spPr bwMode="auto">
                  <a:xfrm>
                    <a:off x="2544" y="3312"/>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29" name="Oval 1082">
                    <a:extLst>
                      <a:ext uri="{FF2B5EF4-FFF2-40B4-BE49-F238E27FC236}">
                        <a16:creationId xmlns:a16="http://schemas.microsoft.com/office/drawing/2014/main" id="{E1AFDE0F-615E-073F-CE7F-22E4BE205306}"/>
                      </a:ext>
                    </a:extLst>
                  </p:cNvPr>
                  <p:cNvSpPr>
                    <a:spLocks noChangeArrowheads="1"/>
                  </p:cNvSpPr>
                  <p:nvPr/>
                </p:nvSpPr>
                <p:spPr bwMode="auto">
                  <a:xfrm>
                    <a:off x="3024" y="254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30" name="Oval 1083">
                    <a:extLst>
                      <a:ext uri="{FF2B5EF4-FFF2-40B4-BE49-F238E27FC236}">
                        <a16:creationId xmlns:a16="http://schemas.microsoft.com/office/drawing/2014/main" id="{0F19D77E-9B48-EB4A-40B2-C965C5F0ECEA}"/>
                      </a:ext>
                    </a:extLst>
                  </p:cNvPr>
                  <p:cNvSpPr>
                    <a:spLocks noChangeArrowheads="1"/>
                  </p:cNvSpPr>
                  <p:nvPr/>
                </p:nvSpPr>
                <p:spPr bwMode="auto">
                  <a:xfrm>
                    <a:off x="3024" y="3264"/>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31" name="Line 1084">
                    <a:extLst>
                      <a:ext uri="{FF2B5EF4-FFF2-40B4-BE49-F238E27FC236}">
                        <a16:creationId xmlns:a16="http://schemas.microsoft.com/office/drawing/2014/main" id="{65E08354-129D-4C84-AAA8-A6ADDCD947E1}"/>
                      </a:ext>
                    </a:extLst>
                  </p:cNvPr>
                  <p:cNvSpPr>
                    <a:spLocks noChangeShapeType="1"/>
                  </p:cNvSpPr>
                  <p:nvPr/>
                </p:nvSpPr>
                <p:spPr bwMode="auto">
                  <a:xfrm flipV="1">
                    <a:off x="2400" y="2640"/>
                    <a:ext cx="24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2" name="Line 1085">
                    <a:extLst>
                      <a:ext uri="{FF2B5EF4-FFF2-40B4-BE49-F238E27FC236}">
                        <a16:creationId xmlns:a16="http://schemas.microsoft.com/office/drawing/2014/main" id="{26EA421F-92C8-372C-FF78-338E43F98DBD}"/>
                      </a:ext>
                    </a:extLst>
                  </p:cNvPr>
                  <p:cNvSpPr>
                    <a:spLocks noChangeShapeType="1"/>
                  </p:cNvSpPr>
                  <p:nvPr/>
                </p:nvSpPr>
                <p:spPr bwMode="auto">
                  <a:xfrm flipV="1">
                    <a:off x="2256" y="2736"/>
                    <a:ext cx="62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3" name="Line 1086">
                    <a:extLst>
                      <a:ext uri="{FF2B5EF4-FFF2-40B4-BE49-F238E27FC236}">
                        <a16:creationId xmlns:a16="http://schemas.microsoft.com/office/drawing/2014/main" id="{52D2E944-86B0-2BD3-1A29-C6AEB9AD2B06}"/>
                      </a:ext>
                    </a:extLst>
                  </p:cNvPr>
                  <p:cNvSpPr>
                    <a:spLocks noChangeShapeType="1"/>
                  </p:cNvSpPr>
                  <p:nvPr/>
                </p:nvSpPr>
                <p:spPr bwMode="auto">
                  <a:xfrm>
                    <a:off x="2415" y="2784"/>
                    <a:ext cx="177"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Line 1087">
                    <a:extLst>
                      <a:ext uri="{FF2B5EF4-FFF2-40B4-BE49-F238E27FC236}">
                        <a16:creationId xmlns:a16="http://schemas.microsoft.com/office/drawing/2014/main" id="{32FDDE77-4F15-4338-30FD-5CF49EB55557}"/>
                      </a:ext>
                    </a:extLst>
                  </p:cNvPr>
                  <p:cNvSpPr>
                    <a:spLocks noChangeShapeType="1"/>
                  </p:cNvSpPr>
                  <p:nvPr/>
                </p:nvSpPr>
                <p:spPr bwMode="auto">
                  <a:xfrm flipV="1">
                    <a:off x="2784" y="2736"/>
                    <a:ext cx="14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5" name="Line 1088">
                    <a:extLst>
                      <a:ext uri="{FF2B5EF4-FFF2-40B4-BE49-F238E27FC236}">
                        <a16:creationId xmlns:a16="http://schemas.microsoft.com/office/drawing/2014/main" id="{82A3D43B-554A-A557-B8ED-7B216603F33E}"/>
                      </a:ext>
                    </a:extLst>
                  </p:cNvPr>
                  <p:cNvSpPr>
                    <a:spLocks noChangeShapeType="1"/>
                  </p:cNvSpPr>
                  <p:nvPr/>
                </p:nvSpPr>
                <p:spPr bwMode="auto">
                  <a:xfrm flipV="1">
                    <a:off x="2592" y="3312"/>
                    <a:ext cx="48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6" name="Line 1089">
                    <a:extLst>
                      <a:ext uri="{FF2B5EF4-FFF2-40B4-BE49-F238E27FC236}">
                        <a16:creationId xmlns:a16="http://schemas.microsoft.com/office/drawing/2014/main" id="{0E564FA9-F99C-6EE8-926E-EA445341DC1A}"/>
                      </a:ext>
                    </a:extLst>
                  </p:cNvPr>
                  <p:cNvSpPr>
                    <a:spLocks noChangeShapeType="1"/>
                  </p:cNvSpPr>
                  <p:nvPr/>
                </p:nvSpPr>
                <p:spPr bwMode="auto">
                  <a:xfrm flipH="1" flipV="1">
                    <a:off x="3072" y="2592"/>
                    <a:ext cx="48"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7" name="Line 1090">
                    <a:extLst>
                      <a:ext uri="{FF2B5EF4-FFF2-40B4-BE49-F238E27FC236}">
                        <a16:creationId xmlns:a16="http://schemas.microsoft.com/office/drawing/2014/main" id="{61726F43-3847-B411-1259-F0BF12396E0B}"/>
                      </a:ext>
                    </a:extLst>
                  </p:cNvPr>
                  <p:cNvSpPr>
                    <a:spLocks noChangeShapeType="1"/>
                  </p:cNvSpPr>
                  <p:nvPr/>
                </p:nvSpPr>
                <p:spPr bwMode="auto">
                  <a:xfrm>
                    <a:off x="3072" y="2592"/>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8" name="Line 1091">
                    <a:extLst>
                      <a:ext uri="{FF2B5EF4-FFF2-40B4-BE49-F238E27FC236}">
                        <a16:creationId xmlns:a16="http://schemas.microsoft.com/office/drawing/2014/main" id="{723CD5FC-FCE1-6699-E993-2CDBF9C42D38}"/>
                      </a:ext>
                    </a:extLst>
                  </p:cNvPr>
                  <p:cNvSpPr>
                    <a:spLocks noChangeShapeType="1"/>
                  </p:cNvSpPr>
                  <p:nvPr/>
                </p:nvSpPr>
                <p:spPr bwMode="auto">
                  <a:xfrm flipH="1">
                    <a:off x="2784" y="2928"/>
                    <a:ext cx="48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 name="Oval 1092">
                  <a:extLst>
                    <a:ext uri="{FF2B5EF4-FFF2-40B4-BE49-F238E27FC236}">
                      <a16:creationId xmlns:a16="http://schemas.microsoft.com/office/drawing/2014/main" id="{4A272483-5720-A69A-12CA-4059145A84E6}"/>
                    </a:ext>
                  </a:extLst>
                </p:cNvPr>
                <p:cNvSpPr>
                  <a:spLocks noChangeArrowheads="1"/>
                </p:cNvSpPr>
                <p:nvPr/>
              </p:nvSpPr>
              <p:spPr bwMode="auto">
                <a:xfrm>
                  <a:off x="2736" y="3120"/>
                  <a:ext cx="96" cy="96"/>
                </a:xfrm>
                <a:prstGeom prst="ellipse">
                  <a:avLst/>
                </a:prstGeom>
                <a:solidFill>
                  <a:schemeClr val="tx1"/>
                </a:solidFill>
                <a:ln w="9525">
                  <a:solidFill>
                    <a:schemeClr val="tx1"/>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grpSp>
          <p:sp>
            <p:nvSpPr>
              <p:cNvPr id="53" name="Line 1093">
                <a:extLst>
                  <a:ext uri="{FF2B5EF4-FFF2-40B4-BE49-F238E27FC236}">
                    <a16:creationId xmlns:a16="http://schemas.microsoft.com/office/drawing/2014/main" id="{9E4B56AA-ECE1-602A-CEF6-25F7497DA8F1}"/>
                  </a:ext>
                </a:extLst>
              </p:cNvPr>
              <p:cNvSpPr>
                <a:spLocks noChangeShapeType="1"/>
              </p:cNvSpPr>
              <p:nvPr/>
            </p:nvSpPr>
            <p:spPr bwMode="auto">
              <a:xfrm flipV="1">
                <a:off x="3072" y="3072"/>
                <a:ext cx="4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094">
                <a:extLst>
                  <a:ext uri="{FF2B5EF4-FFF2-40B4-BE49-F238E27FC236}">
                    <a16:creationId xmlns:a16="http://schemas.microsoft.com/office/drawing/2014/main" id="{C23492B7-7B5B-38B9-78C0-E720ACE5E0D0}"/>
                  </a:ext>
                </a:extLst>
              </p:cNvPr>
              <p:cNvSpPr>
                <a:spLocks noChangeShapeType="1"/>
              </p:cNvSpPr>
              <p:nvPr/>
            </p:nvSpPr>
            <p:spPr bwMode="auto">
              <a:xfrm>
                <a:off x="2784" y="3168"/>
                <a:ext cx="288"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095">
                <a:extLst>
                  <a:ext uri="{FF2B5EF4-FFF2-40B4-BE49-F238E27FC236}">
                    <a16:creationId xmlns:a16="http://schemas.microsoft.com/office/drawing/2014/main" id="{E823EABC-8E7A-7F40-C822-55865EDA200C}"/>
                  </a:ext>
                </a:extLst>
              </p:cNvPr>
              <p:cNvSpPr>
                <a:spLocks noChangeShapeType="1"/>
              </p:cNvSpPr>
              <p:nvPr/>
            </p:nvSpPr>
            <p:spPr bwMode="auto">
              <a:xfrm flipH="1">
                <a:off x="2640" y="3168"/>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195233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blinds(horizontal)">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65771" y="6120441"/>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BF7C719-43CF-03A5-BBAB-23E27863285A}"/>
              </a:ext>
            </a:extLst>
          </p:cNvPr>
          <p:cNvSpPr txBox="1"/>
          <p:nvPr/>
        </p:nvSpPr>
        <p:spPr>
          <a:xfrm>
            <a:off x="570661" y="6120441"/>
            <a:ext cx="8504066" cy="646331"/>
          </a:xfrm>
          <a:prstGeom prst="rect">
            <a:avLst/>
          </a:prstGeom>
          <a:noFill/>
        </p:spPr>
        <p:txBody>
          <a:bodyPr wrap="square" rtlCol="0">
            <a:spAutoFit/>
          </a:bodyPr>
          <a:lstStyle/>
          <a:p>
            <a:r>
              <a:rPr lang="en" altLang="zh-CN" sz="1200" dirty="0">
                <a:latin typeface="NimbusRomNo9L"/>
              </a:rPr>
              <a:t>Ian Fox, Lynn Ang, </a:t>
            </a:r>
            <a:r>
              <a:rPr lang="en" altLang="zh-CN" sz="1200" dirty="0" err="1">
                <a:latin typeface="NimbusRomNo9L"/>
              </a:rPr>
              <a:t>Mamta</a:t>
            </a:r>
            <a:r>
              <a:rPr lang="en" altLang="zh-CN" sz="1200" dirty="0">
                <a:latin typeface="NimbusRomNo9L"/>
              </a:rPr>
              <a:t> Jaiswal, </a:t>
            </a:r>
            <a:r>
              <a:rPr lang="en" altLang="zh-CN" sz="1200" dirty="0" err="1">
                <a:latin typeface="NimbusRomNo9L"/>
              </a:rPr>
              <a:t>Rodica</a:t>
            </a:r>
            <a:r>
              <a:rPr lang="en" altLang="zh-CN" sz="1200" dirty="0">
                <a:latin typeface="NimbusRomNo9L"/>
              </a:rPr>
              <a:t> Pop-</a:t>
            </a:r>
            <a:r>
              <a:rPr lang="en" altLang="zh-CN" sz="1200" dirty="0" err="1">
                <a:latin typeface="NimbusRomNo9L"/>
              </a:rPr>
              <a:t>Busui</a:t>
            </a:r>
            <a:r>
              <a:rPr lang="en" altLang="zh-CN" sz="1200" dirty="0">
                <a:latin typeface="NimbusRomNo9L"/>
              </a:rPr>
              <a:t>, and Jenna Wiens. Deep multi-output forecasting: Learning to accurately predict blood glucose trajectories. In </a:t>
            </a:r>
            <a:r>
              <a:rPr lang="en" altLang="zh-CN" sz="1200" i="1" dirty="0">
                <a:latin typeface="NimbusRomNo9L"/>
              </a:rPr>
              <a:t>Proceedings of the 24th ACM SIGKDD International Conference on Knowledge Discovery &amp; Data Mining</a:t>
            </a:r>
            <a:r>
              <a:rPr lang="en" altLang="zh-CN" sz="1200" dirty="0">
                <a:latin typeface="NimbusRomNo9L"/>
              </a:rPr>
              <a:t>, pages 1387–1395. ACM, 2018. </a:t>
            </a:r>
            <a:endParaRPr lang="en" altLang="zh-CN" sz="1200" dirty="0"/>
          </a:p>
        </p:txBody>
      </p:sp>
      <p:pic>
        <p:nvPicPr>
          <p:cNvPr id="2" name="图片 1">
            <a:extLst>
              <a:ext uri="{FF2B5EF4-FFF2-40B4-BE49-F238E27FC236}">
                <a16:creationId xmlns:a16="http://schemas.microsoft.com/office/drawing/2014/main" id="{94E4E022-E896-4C21-5C67-2CF5257A9AAC}"/>
              </a:ext>
            </a:extLst>
          </p:cNvPr>
          <p:cNvPicPr>
            <a:picLocks noChangeAspect="1"/>
          </p:cNvPicPr>
          <p:nvPr/>
        </p:nvPicPr>
        <p:blipFill>
          <a:blip r:embed="rId3"/>
          <a:stretch>
            <a:fillRect/>
          </a:stretch>
        </p:blipFill>
        <p:spPr>
          <a:xfrm>
            <a:off x="235815" y="2298129"/>
            <a:ext cx="3884154" cy="2744492"/>
          </a:xfrm>
          <a:prstGeom prst="rect">
            <a:avLst/>
          </a:prstGeom>
        </p:spPr>
      </p:pic>
      <p:pic>
        <p:nvPicPr>
          <p:cNvPr id="3" name="图片 2">
            <a:extLst>
              <a:ext uri="{FF2B5EF4-FFF2-40B4-BE49-F238E27FC236}">
                <a16:creationId xmlns:a16="http://schemas.microsoft.com/office/drawing/2014/main" id="{F0A55D2A-092A-2ACA-7712-24BBBFCCC65F}"/>
              </a:ext>
            </a:extLst>
          </p:cNvPr>
          <p:cNvPicPr>
            <a:picLocks noChangeAspect="1"/>
          </p:cNvPicPr>
          <p:nvPr/>
        </p:nvPicPr>
        <p:blipFill>
          <a:blip r:embed="rId4"/>
          <a:stretch>
            <a:fillRect/>
          </a:stretch>
        </p:blipFill>
        <p:spPr>
          <a:xfrm>
            <a:off x="4185833" y="2001393"/>
            <a:ext cx="7772400" cy="3337939"/>
          </a:xfrm>
          <a:prstGeom prst="rect">
            <a:avLst/>
          </a:prstGeom>
        </p:spPr>
      </p:pic>
      <p:pic>
        <p:nvPicPr>
          <p:cNvPr id="4" name="图片 3">
            <a:extLst>
              <a:ext uri="{FF2B5EF4-FFF2-40B4-BE49-F238E27FC236}">
                <a16:creationId xmlns:a16="http://schemas.microsoft.com/office/drawing/2014/main" id="{47D198CB-FA26-B455-39D3-04A1C37F064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D58D8531-EBE8-1370-FAF8-C801607C12F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1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Reservoir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Computing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1025911" y="6328261"/>
            <a:ext cx="6729268" cy="307776"/>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en.wikipedia.org</a:t>
            </a:r>
            <a:r>
              <a:rPr lang="en" altLang="zh-CN" sz="1400" dirty="0">
                <a:latin typeface="微软雅黑" panose="020B0503020204020204" pitchFamily="34" charset="-122"/>
                <a:ea typeface="微软雅黑" panose="020B0503020204020204" pitchFamily="34" charset="-122"/>
              </a:rPr>
              <a:t>/wiki/</a:t>
            </a:r>
            <a:r>
              <a:rPr lang="en" altLang="zh-CN" sz="1400" dirty="0" err="1">
                <a:latin typeface="微软雅黑" panose="020B0503020204020204" pitchFamily="34" charset="-122"/>
                <a:ea typeface="微软雅黑" panose="020B0503020204020204" pitchFamily="34" charset="-122"/>
              </a:rPr>
              <a:t>Reservoir_computing</a:t>
            </a:r>
            <a:endParaRPr lang="zh-CN" altLang="en-US" sz="1400" dirty="0">
              <a:latin typeface="微软雅黑" panose="020B0503020204020204" pitchFamily="34" charset="-122"/>
              <a:ea typeface="微软雅黑" panose="020B0503020204020204" pitchFamily="34" charset="-122"/>
            </a:endParaRPr>
          </a:p>
        </p:txBody>
      </p:sp>
      <p:pic>
        <p:nvPicPr>
          <p:cNvPr id="2" name="Picture 6" descr="查看源图像">
            <a:extLst>
              <a:ext uri="{FF2B5EF4-FFF2-40B4-BE49-F238E27FC236}">
                <a16:creationId xmlns:a16="http://schemas.microsoft.com/office/drawing/2014/main" id="{6DC92210-E7C1-9DEB-2AEE-D0C2E4CDF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946" y="1498155"/>
            <a:ext cx="7981236" cy="437859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8EBBAB71-6747-1AD0-46F2-7B958AE97224}"/>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B275EC01-8F44-B911-0C64-08B385BC5B3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243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Predict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Chaotic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Dynamics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6" name="图片 5">
            <a:extLst>
              <a:ext uri="{FF2B5EF4-FFF2-40B4-BE49-F238E27FC236}">
                <a16:creationId xmlns:a16="http://schemas.microsoft.com/office/drawing/2014/main" id="{C18034B9-FEEF-4680-C75B-A4527C693146}"/>
              </a:ext>
            </a:extLst>
          </p:cNvPr>
          <p:cNvPicPr>
            <a:picLocks noChangeAspect="1"/>
          </p:cNvPicPr>
          <p:nvPr/>
        </p:nvPicPr>
        <p:blipFill>
          <a:blip r:embed="rId4"/>
          <a:stretch>
            <a:fillRect/>
          </a:stretch>
        </p:blipFill>
        <p:spPr>
          <a:xfrm>
            <a:off x="635619" y="3547027"/>
            <a:ext cx="4713543" cy="2267284"/>
          </a:xfrm>
          <a:prstGeom prst="rect">
            <a:avLst/>
          </a:prstGeom>
        </p:spPr>
      </p:pic>
      <p:pic>
        <p:nvPicPr>
          <p:cNvPr id="12" name="图片 11">
            <a:extLst>
              <a:ext uri="{FF2B5EF4-FFF2-40B4-BE49-F238E27FC236}">
                <a16:creationId xmlns:a16="http://schemas.microsoft.com/office/drawing/2014/main" id="{B8D02D13-9386-86E4-7BC6-B8B00865D505}"/>
              </a:ext>
            </a:extLst>
          </p:cNvPr>
          <p:cNvPicPr>
            <a:picLocks noChangeAspect="1"/>
          </p:cNvPicPr>
          <p:nvPr/>
        </p:nvPicPr>
        <p:blipFill>
          <a:blip r:embed="rId5"/>
          <a:stretch>
            <a:fillRect/>
          </a:stretch>
        </p:blipFill>
        <p:spPr>
          <a:xfrm>
            <a:off x="635619" y="1416091"/>
            <a:ext cx="4749150" cy="2012909"/>
          </a:xfrm>
          <a:prstGeom prst="rect">
            <a:avLst/>
          </a:prstGeom>
        </p:spPr>
      </p:pic>
      <p:pic>
        <p:nvPicPr>
          <p:cNvPr id="13" name="图片 12">
            <a:extLst>
              <a:ext uri="{FF2B5EF4-FFF2-40B4-BE49-F238E27FC236}">
                <a16:creationId xmlns:a16="http://schemas.microsoft.com/office/drawing/2014/main" id="{ABC0D482-DD99-1A09-412C-3D2B6C3F5777}"/>
              </a:ext>
            </a:extLst>
          </p:cNvPr>
          <p:cNvPicPr>
            <a:picLocks noChangeAspect="1"/>
          </p:cNvPicPr>
          <p:nvPr/>
        </p:nvPicPr>
        <p:blipFill>
          <a:blip r:embed="rId6"/>
          <a:stretch>
            <a:fillRect/>
          </a:stretch>
        </p:blipFill>
        <p:spPr>
          <a:xfrm>
            <a:off x="5749665" y="4166402"/>
            <a:ext cx="6146445" cy="1355921"/>
          </a:xfrm>
          <a:prstGeom prst="rect">
            <a:avLst/>
          </a:prstGeom>
        </p:spPr>
      </p:pic>
      <p:pic>
        <p:nvPicPr>
          <p:cNvPr id="14" name="图片 13">
            <a:extLst>
              <a:ext uri="{FF2B5EF4-FFF2-40B4-BE49-F238E27FC236}">
                <a16:creationId xmlns:a16="http://schemas.microsoft.com/office/drawing/2014/main" id="{97FABAF9-0140-135C-35B5-676A35B2F94B}"/>
              </a:ext>
            </a:extLst>
          </p:cNvPr>
          <p:cNvPicPr>
            <a:picLocks noChangeAspect="1"/>
          </p:cNvPicPr>
          <p:nvPr/>
        </p:nvPicPr>
        <p:blipFill>
          <a:blip r:embed="rId7"/>
          <a:stretch>
            <a:fillRect/>
          </a:stretch>
        </p:blipFill>
        <p:spPr>
          <a:xfrm>
            <a:off x="7353004" y="485742"/>
            <a:ext cx="3813085" cy="775017"/>
          </a:xfrm>
          <a:prstGeom prst="rect">
            <a:avLst/>
          </a:prstGeom>
        </p:spPr>
      </p:pic>
      <p:sp>
        <p:nvSpPr>
          <p:cNvPr id="15" name="矩形 14">
            <a:extLst>
              <a:ext uri="{FF2B5EF4-FFF2-40B4-BE49-F238E27FC236}">
                <a16:creationId xmlns:a16="http://schemas.microsoft.com/office/drawing/2014/main" id="{60168815-C25F-E67A-F84B-1C461A83EA12}"/>
              </a:ext>
            </a:extLst>
          </p:cNvPr>
          <p:cNvSpPr/>
          <p:nvPr/>
        </p:nvSpPr>
        <p:spPr>
          <a:xfrm>
            <a:off x="7357739" y="375965"/>
            <a:ext cx="3808350" cy="369332"/>
          </a:xfrm>
          <a:prstGeom prst="rect">
            <a:avLst/>
          </a:prstGeom>
        </p:spPr>
        <p:txBody>
          <a:bodyPr wrap="none">
            <a:spAutoFit/>
          </a:bodyPr>
          <a:lstStyle/>
          <a:p>
            <a:r>
              <a:rPr lang="en" altLang="zh-CN" dirty="0" err="1"/>
              <a:t>Kuramoto-Sivashinsky</a:t>
            </a:r>
            <a:r>
              <a:rPr lang="en" altLang="zh-CN" dirty="0"/>
              <a:t> </a:t>
            </a:r>
            <a:r>
              <a:rPr lang="en-US" altLang="zh-CN" dirty="0"/>
              <a:t>equation:</a:t>
            </a:r>
            <a:endParaRPr lang="zh-CN" altLang="en-US" dirty="0"/>
          </a:p>
        </p:txBody>
      </p:sp>
      <p:pic>
        <p:nvPicPr>
          <p:cNvPr id="16" name="图片 15">
            <a:extLst>
              <a:ext uri="{FF2B5EF4-FFF2-40B4-BE49-F238E27FC236}">
                <a16:creationId xmlns:a16="http://schemas.microsoft.com/office/drawing/2014/main" id="{B1644DEF-6B25-C49B-9631-A7A6373047CC}"/>
              </a:ext>
            </a:extLst>
          </p:cNvPr>
          <p:cNvPicPr>
            <a:picLocks noChangeAspect="1"/>
          </p:cNvPicPr>
          <p:nvPr/>
        </p:nvPicPr>
        <p:blipFill>
          <a:blip r:embed="rId8"/>
          <a:stretch>
            <a:fillRect/>
          </a:stretch>
        </p:blipFill>
        <p:spPr>
          <a:xfrm>
            <a:off x="5749665" y="1233631"/>
            <a:ext cx="6146445" cy="1615297"/>
          </a:xfrm>
          <a:prstGeom prst="rect">
            <a:avLst/>
          </a:prstGeom>
        </p:spPr>
      </p:pic>
      <p:pic>
        <p:nvPicPr>
          <p:cNvPr id="17" name="图片 16">
            <a:extLst>
              <a:ext uri="{FF2B5EF4-FFF2-40B4-BE49-F238E27FC236}">
                <a16:creationId xmlns:a16="http://schemas.microsoft.com/office/drawing/2014/main" id="{0C2FA832-B57A-13DD-062B-D348CC58A065}"/>
              </a:ext>
            </a:extLst>
          </p:cNvPr>
          <p:cNvPicPr>
            <a:picLocks noChangeAspect="1"/>
          </p:cNvPicPr>
          <p:nvPr/>
        </p:nvPicPr>
        <p:blipFill>
          <a:blip r:embed="rId9"/>
          <a:stretch>
            <a:fillRect/>
          </a:stretch>
        </p:blipFill>
        <p:spPr>
          <a:xfrm>
            <a:off x="5749665" y="2689899"/>
            <a:ext cx="6146445" cy="1438908"/>
          </a:xfrm>
          <a:prstGeom prst="rect">
            <a:avLst/>
          </a:prstGeom>
        </p:spPr>
      </p:pic>
      <p:sp>
        <p:nvSpPr>
          <p:cNvPr id="19" name="矩形 18">
            <a:extLst>
              <a:ext uri="{FF2B5EF4-FFF2-40B4-BE49-F238E27FC236}">
                <a16:creationId xmlns:a16="http://schemas.microsoft.com/office/drawing/2014/main" id="{81D71D92-E4C2-261C-283C-6BF311AA86BE}"/>
              </a:ext>
            </a:extLst>
          </p:cNvPr>
          <p:cNvSpPr/>
          <p:nvPr/>
        </p:nvSpPr>
        <p:spPr>
          <a:xfrm>
            <a:off x="635619" y="6326769"/>
            <a:ext cx="3113609" cy="369332"/>
          </a:xfrm>
          <a:prstGeom prst="rect">
            <a:avLst/>
          </a:prstGeom>
        </p:spPr>
        <p:txBody>
          <a:bodyPr wrap="none">
            <a:spAutoFit/>
          </a:bodyPr>
          <a:lstStyle/>
          <a:p>
            <a:r>
              <a:rPr lang="en" altLang="zh-CN" dirty="0">
                <a:latin typeface="Sagona Book" panose="020F0502020204030204"/>
              </a:rPr>
              <a:t>Phys. Rev. Lett. 120, 024102</a:t>
            </a:r>
          </a:p>
        </p:txBody>
      </p:sp>
    </p:spTree>
    <p:extLst>
      <p:ext uri="{BB962C8B-B14F-4D97-AF65-F5344CB8AC3E}">
        <p14:creationId xmlns:p14="http://schemas.microsoft.com/office/powerpoint/2010/main" val="2053501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Dynamics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5" name="内容占位符 8">
            <a:extLst>
              <a:ext uri="{FF2B5EF4-FFF2-40B4-BE49-F238E27FC236}">
                <a16:creationId xmlns:a16="http://schemas.microsoft.com/office/drawing/2014/main" id="{A524E44B-82B8-EB20-51FC-BB547CB0DFE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25911" y="1710474"/>
            <a:ext cx="5506894" cy="379587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929419-8505-2D83-6CBC-007B7AC7327E}"/>
                  </a:ext>
                </a:extLst>
              </p:cNvPr>
              <p:cNvSpPr txBox="1"/>
              <p:nvPr/>
            </p:nvSpPr>
            <p:spPr>
              <a:xfrm>
                <a:off x="8239317" y="2930205"/>
                <a:ext cx="1935915"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𝑑𝑋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𝑑𝑡</m:t>
                          </m:r>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 name="文本框 5">
                <a:extLst>
                  <a:ext uri="{FF2B5EF4-FFF2-40B4-BE49-F238E27FC236}">
                    <a16:creationId xmlns:a16="http://schemas.microsoft.com/office/drawing/2014/main" id="{79929419-8505-2D83-6CBC-007B7AC7327E}"/>
                  </a:ext>
                </a:extLst>
              </p:cNvPr>
              <p:cNvSpPr txBox="1">
                <a:spLocks noRot="1" noChangeAspect="1" noMove="1" noResize="1" noEditPoints="1" noAdjustHandles="1" noChangeArrowheads="1" noChangeShapeType="1" noTextEdit="1"/>
              </p:cNvSpPr>
              <p:nvPr/>
            </p:nvSpPr>
            <p:spPr>
              <a:xfrm>
                <a:off x="8239317" y="2930205"/>
                <a:ext cx="1935915" cy="527580"/>
              </a:xfrm>
              <a:prstGeom prst="rect">
                <a:avLst/>
              </a:prstGeom>
              <a:blipFill>
                <a:blip r:embed="rId5"/>
                <a:stretch>
                  <a:fillRect l="-2597" t="-4651" r="-3247" b="-139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4FD6A86-F979-C680-F086-5E2B16640444}"/>
                  </a:ext>
                </a:extLst>
              </p:cNvPr>
              <p:cNvSpPr txBox="1"/>
              <p:nvPr/>
            </p:nvSpPr>
            <p:spPr>
              <a:xfrm>
                <a:off x="7353883" y="3616931"/>
                <a:ext cx="3926327" cy="369332"/>
              </a:xfrm>
              <a:prstGeom prst="rect">
                <a:avLst/>
              </a:prstGeom>
              <a:noFill/>
            </p:spPr>
            <p:txBody>
              <a:bodyPr wrap="square">
                <a:spAutoFit/>
              </a:bodyPr>
              <a:lstStyle/>
              <a:p>
                <a14:m>
                  <m:oMath xmlns:m="http://schemas.openxmlformats.org/officeDocument/2006/math">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oMath>
                </a14:m>
                <a:r>
                  <a:rPr kumimoji="1" lang="en-US" altLang="zh-CN" dirty="0"/>
                  <a:t> </a:t>
                </a:r>
                <a14:m>
                  <m:oMath xmlns:m="http://schemas.openxmlformats.org/officeDocument/2006/math">
                    <m:sSup>
                      <m:sSupPr>
                        <m:ctrlPr>
                          <a:rPr kumimoji="1" lang="en-US" altLang="zh-CN" b="0" i="1" smtClean="0">
                            <a:latin typeface="Cambria Math" panose="02040503050406030204" pitchFamily="18" charset="0"/>
                          </a:rPr>
                        </m:ctrlPr>
                      </m:sSupPr>
                      <m:e>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r>
                              <a:rPr kumimoji="1" lang="zh-CN" altLang="en-US"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e>
                        </m:d>
                      </m:e>
                      <m:sup>
                        <m:r>
                          <a:rPr kumimoji="1" lang="en-US" altLang="zh-CN" b="0" i="1" smtClean="0">
                            <a:latin typeface="Cambria Math" panose="02040503050406030204" pitchFamily="18" charset="0"/>
                          </a:rPr>
                          <m:t>𝑇</m:t>
                        </m:r>
                      </m:sup>
                    </m:sSup>
                  </m:oMath>
                </a14:m>
                <a:endParaRPr lang="zh-CN" altLang="en-US" dirty="0"/>
              </a:p>
            </p:txBody>
          </p:sp>
        </mc:Choice>
        <mc:Fallback xmlns="">
          <p:sp>
            <p:nvSpPr>
              <p:cNvPr id="10" name="文本框 9">
                <a:extLst>
                  <a:ext uri="{FF2B5EF4-FFF2-40B4-BE49-F238E27FC236}">
                    <a16:creationId xmlns:a16="http://schemas.microsoft.com/office/drawing/2014/main" id="{74FD6A86-F979-C680-F086-5E2B16640444}"/>
                  </a:ext>
                </a:extLst>
              </p:cNvPr>
              <p:cNvSpPr txBox="1">
                <a:spLocks noRot="1" noChangeAspect="1" noMove="1" noResize="1" noEditPoints="1" noAdjustHandles="1" noChangeArrowheads="1" noChangeShapeType="1" noTextEdit="1"/>
              </p:cNvSpPr>
              <p:nvPr/>
            </p:nvSpPr>
            <p:spPr>
              <a:xfrm>
                <a:off x="7353883" y="3616931"/>
                <a:ext cx="3926327" cy="369332"/>
              </a:xfrm>
              <a:prstGeom prst="rect">
                <a:avLst/>
              </a:prstGeom>
              <a:blipFill>
                <a:blip r:embed="rId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F8BC409-E390-F439-439E-94BC184BA129}"/>
                  </a:ext>
                </a:extLst>
              </p:cNvPr>
              <p:cNvSpPr txBox="1"/>
              <p:nvPr/>
            </p:nvSpPr>
            <p:spPr>
              <a:xfrm>
                <a:off x="8095880" y="4793753"/>
                <a:ext cx="2222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𝑋</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𝐹</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2F8BC409-E390-F439-439E-94BC184BA129}"/>
                  </a:ext>
                </a:extLst>
              </p:cNvPr>
              <p:cNvSpPr txBox="1">
                <a:spLocks noRot="1" noChangeAspect="1" noMove="1" noResize="1" noEditPoints="1" noAdjustHandles="1" noChangeArrowheads="1" noChangeShapeType="1" noTextEdit="1"/>
              </p:cNvSpPr>
              <p:nvPr/>
            </p:nvSpPr>
            <p:spPr>
              <a:xfrm>
                <a:off x="8095880" y="4793753"/>
                <a:ext cx="2222788" cy="276999"/>
              </a:xfrm>
              <a:prstGeom prst="rect">
                <a:avLst/>
              </a:prstGeom>
              <a:blipFill>
                <a:blip r:embed="rId7"/>
                <a:stretch>
                  <a:fillRect l="-1705" t="-4348" r="-3409" b="-34783"/>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215A5DBA-58A9-83BF-9807-2C7EA4CFCAB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52CDF8C0-6961-0E7D-6EFF-18E7C2B9B63A}"/>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5A5BF99A-7F2B-A22A-FF03-BDEE48201B7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3044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Dynamics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5" name="内容占位符 8">
            <a:extLst>
              <a:ext uri="{FF2B5EF4-FFF2-40B4-BE49-F238E27FC236}">
                <a16:creationId xmlns:a16="http://schemas.microsoft.com/office/drawing/2014/main" id="{A524E44B-82B8-EB20-51FC-BB547CB0DFE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31382" y="1341143"/>
            <a:ext cx="3711441" cy="255827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929419-8505-2D83-6CBC-007B7AC7327E}"/>
                  </a:ext>
                </a:extLst>
              </p:cNvPr>
              <p:cNvSpPr txBox="1"/>
              <p:nvPr/>
            </p:nvSpPr>
            <p:spPr>
              <a:xfrm>
                <a:off x="1662148" y="4292569"/>
                <a:ext cx="1935915"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𝑑𝑋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𝑑𝑡</m:t>
                          </m:r>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 name="文本框 5">
                <a:extLst>
                  <a:ext uri="{FF2B5EF4-FFF2-40B4-BE49-F238E27FC236}">
                    <a16:creationId xmlns:a16="http://schemas.microsoft.com/office/drawing/2014/main" id="{79929419-8505-2D83-6CBC-007B7AC7327E}"/>
                  </a:ext>
                </a:extLst>
              </p:cNvPr>
              <p:cNvSpPr txBox="1">
                <a:spLocks noRot="1" noChangeAspect="1" noMove="1" noResize="1" noEditPoints="1" noAdjustHandles="1" noChangeArrowheads="1" noChangeShapeType="1" noTextEdit="1"/>
              </p:cNvSpPr>
              <p:nvPr/>
            </p:nvSpPr>
            <p:spPr>
              <a:xfrm>
                <a:off x="1662148" y="4292569"/>
                <a:ext cx="1935915" cy="527580"/>
              </a:xfrm>
              <a:prstGeom prst="rect">
                <a:avLst/>
              </a:prstGeom>
              <a:blipFill>
                <a:blip r:embed="rId5"/>
                <a:stretch>
                  <a:fillRect l="-3268" t="-2326" r="-3922" b="-139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4FD6A86-F979-C680-F086-5E2B16640444}"/>
                  </a:ext>
                </a:extLst>
              </p:cNvPr>
              <p:cNvSpPr txBox="1"/>
              <p:nvPr/>
            </p:nvSpPr>
            <p:spPr>
              <a:xfrm>
                <a:off x="1123938" y="4952375"/>
                <a:ext cx="3926327" cy="369332"/>
              </a:xfrm>
              <a:prstGeom prst="rect">
                <a:avLst/>
              </a:prstGeom>
              <a:noFill/>
            </p:spPr>
            <p:txBody>
              <a:bodyPr wrap="square">
                <a:spAutoFit/>
              </a:bodyPr>
              <a:lstStyle/>
              <a:p>
                <a14:m>
                  <m:oMath xmlns:m="http://schemas.openxmlformats.org/officeDocument/2006/math">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oMath>
                </a14:m>
                <a:r>
                  <a:rPr kumimoji="1" lang="en-US" altLang="zh-CN" dirty="0"/>
                  <a:t> </a:t>
                </a:r>
                <a14:m>
                  <m:oMath xmlns:m="http://schemas.openxmlformats.org/officeDocument/2006/math">
                    <m:sSup>
                      <m:sSupPr>
                        <m:ctrlPr>
                          <a:rPr kumimoji="1" lang="en-US" altLang="zh-CN" b="0" i="1" smtClean="0">
                            <a:latin typeface="Cambria Math" panose="02040503050406030204" pitchFamily="18" charset="0"/>
                          </a:rPr>
                        </m:ctrlPr>
                      </m:sSupPr>
                      <m:e>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r>
                              <a:rPr kumimoji="1" lang="zh-CN" altLang="en-US"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e>
                        </m:d>
                      </m:e>
                      <m:sup>
                        <m:r>
                          <a:rPr kumimoji="1" lang="en-US" altLang="zh-CN" b="0" i="1" smtClean="0">
                            <a:latin typeface="Cambria Math" panose="02040503050406030204" pitchFamily="18" charset="0"/>
                          </a:rPr>
                          <m:t>𝑇</m:t>
                        </m:r>
                      </m:sup>
                    </m:sSup>
                  </m:oMath>
                </a14:m>
                <a:endParaRPr lang="zh-CN" altLang="en-US" dirty="0"/>
              </a:p>
            </p:txBody>
          </p:sp>
        </mc:Choice>
        <mc:Fallback xmlns="">
          <p:sp>
            <p:nvSpPr>
              <p:cNvPr id="10" name="文本框 9">
                <a:extLst>
                  <a:ext uri="{FF2B5EF4-FFF2-40B4-BE49-F238E27FC236}">
                    <a16:creationId xmlns:a16="http://schemas.microsoft.com/office/drawing/2014/main" id="{74FD6A86-F979-C680-F086-5E2B16640444}"/>
                  </a:ext>
                </a:extLst>
              </p:cNvPr>
              <p:cNvSpPr txBox="1">
                <a:spLocks noRot="1" noChangeAspect="1" noMove="1" noResize="1" noEditPoints="1" noAdjustHandles="1" noChangeArrowheads="1" noChangeShapeType="1" noTextEdit="1"/>
              </p:cNvSpPr>
              <p:nvPr/>
            </p:nvSpPr>
            <p:spPr>
              <a:xfrm>
                <a:off x="1123938" y="4952375"/>
                <a:ext cx="3926327" cy="369332"/>
              </a:xfrm>
              <a:prstGeom prst="rect">
                <a:avLst/>
              </a:prstGeom>
              <a:blipFill>
                <a:blip r:embed="rId6"/>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F8BC409-E390-F439-439E-94BC184BA129}"/>
                  </a:ext>
                </a:extLst>
              </p:cNvPr>
              <p:cNvSpPr txBox="1"/>
              <p:nvPr/>
            </p:nvSpPr>
            <p:spPr>
              <a:xfrm>
                <a:off x="1662148" y="5508069"/>
                <a:ext cx="2222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𝑋</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𝐹</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2F8BC409-E390-F439-439E-94BC184BA129}"/>
                  </a:ext>
                </a:extLst>
              </p:cNvPr>
              <p:cNvSpPr txBox="1">
                <a:spLocks noRot="1" noChangeAspect="1" noMove="1" noResize="1" noEditPoints="1" noAdjustHandles="1" noChangeArrowheads="1" noChangeShapeType="1" noTextEdit="1"/>
              </p:cNvSpPr>
              <p:nvPr/>
            </p:nvSpPr>
            <p:spPr>
              <a:xfrm>
                <a:off x="1662148" y="5508069"/>
                <a:ext cx="2222788" cy="276999"/>
              </a:xfrm>
              <a:prstGeom prst="rect">
                <a:avLst/>
              </a:prstGeom>
              <a:blipFill>
                <a:blip r:embed="rId7"/>
                <a:stretch>
                  <a:fillRect l="-2286" r="-3429" b="-34783"/>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680B2D9C-5DB5-ACDE-BFE6-C1574866BC78}"/>
              </a:ext>
            </a:extLst>
          </p:cNvPr>
          <p:cNvPicPr>
            <a:picLocks noChangeAspect="1"/>
          </p:cNvPicPr>
          <p:nvPr/>
        </p:nvPicPr>
        <p:blipFill>
          <a:blip r:embed="rId8"/>
          <a:stretch>
            <a:fillRect/>
          </a:stretch>
        </p:blipFill>
        <p:spPr>
          <a:xfrm>
            <a:off x="6492026" y="5137041"/>
            <a:ext cx="4889500" cy="774700"/>
          </a:xfrm>
          <a:prstGeom prst="rect">
            <a:avLst/>
          </a:prstGeom>
        </p:spPr>
      </p:pic>
      <p:pic>
        <p:nvPicPr>
          <p:cNvPr id="3076" name="Picture 4" descr="A script to study Kuramoto Oscillators">
            <a:extLst>
              <a:ext uri="{FF2B5EF4-FFF2-40B4-BE49-F238E27FC236}">
                <a16:creationId xmlns:a16="http://schemas.microsoft.com/office/drawing/2014/main" id="{C669FDE3-39BD-D6DB-9F1E-037DCEEC04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2025" y="436469"/>
            <a:ext cx="5064355" cy="465771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B903DFC5-C725-55F6-6AA4-2AE6E5BE27A0}"/>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F610D850-6840-7A9A-5B92-16AE72EF45A9}"/>
              </a:ext>
            </a:extLst>
          </p:cNvPr>
          <p:cNvPicPr>
            <a:picLocks noChangeAspect="1"/>
          </p:cNvPicPr>
          <p:nvPr/>
        </p:nvPicPr>
        <p:blipFill>
          <a:blip r:embed="rId10"/>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F5B79CB-2806-5D72-42FD-C7442832F1D5}"/>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2602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Graph Neural Network】GCN: 算法原理，实现和应用 - 知乎">
            <a:extLst>
              <a:ext uri="{FF2B5EF4-FFF2-40B4-BE49-F238E27FC236}">
                <a16:creationId xmlns:a16="http://schemas.microsoft.com/office/drawing/2014/main" id="{DA6CCF28-83EE-82C7-B757-22742365D8C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8099" y="1146760"/>
            <a:ext cx="8183300" cy="40227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982872C-588E-578C-8255-7DA293F748D3}"/>
              </a:ext>
            </a:extLst>
          </p:cNvPr>
          <p:cNvPicPr>
            <a:picLocks noChangeAspect="1"/>
          </p:cNvPicPr>
          <p:nvPr/>
        </p:nvPicPr>
        <p:blipFill>
          <a:blip r:embed="rId4"/>
          <a:stretch>
            <a:fillRect/>
          </a:stretch>
        </p:blipFill>
        <p:spPr>
          <a:xfrm>
            <a:off x="2107628" y="4976465"/>
            <a:ext cx="6643638" cy="1126040"/>
          </a:xfrm>
          <a:prstGeom prst="rect">
            <a:avLst/>
          </a:prstGeom>
        </p:spPr>
      </p:pic>
      <p:sp>
        <p:nvSpPr>
          <p:cNvPr id="2" name="文本框 1">
            <a:extLst>
              <a:ext uri="{FF2B5EF4-FFF2-40B4-BE49-F238E27FC236}">
                <a16:creationId xmlns:a16="http://schemas.microsoft.com/office/drawing/2014/main" id="{22FEF4FE-65BB-083A-518F-2C381987C15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E4DFC30E-8C04-FD73-1444-3375CC2D9BEF}"/>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3B7B2C3E-B97B-FECA-510D-4E95A4E3BDD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7973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Extended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5" name="内容占位符 4">
            <a:extLst>
              <a:ext uri="{FF2B5EF4-FFF2-40B4-BE49-F238E27FC236}">
                <a16:creationId xmlns:a16="http://schemas.microsoft.com/office/drawing/2014/main" id="{60CB2001-EBDD-3841-722F-D92D2F010AAB}"/>
              </a:ext>
            </a:extLst>
          </p:cNvPr>
          <p:cNvPicPr>
            <a:picLocks noGrp="1" noChangeAspect="1"/>
          </p:cNvPicPr>
          <p:nvPr>
            <p:ph idx="1"/>
          </p:nvPr>
        </p:nvPicPr>
        <p:blipFill>
          <a:blip r:embed="rId3"/>
          <a:stretch>
            <a:fillRect/>
          </a:stretch>
        </p:blipFill>
        <p:spPr>
          <a:xfrm>
            <a:off x="1066800" y="1974242"/>
            <a:ext cx="10058400" cy="2676924"/>
          </a:xfrm>
          <a:prstGeom prst="rect">
            <a:avLst/>
          </a:prstGeom>
        </p:spPr>
      </p:pic>
      <p:sp>
        <p:nvSpPr>
          <p:cNvPr id="2" name="文本框 1">
            <a:extLst>
              <a:ext uri="{FF2B5EF4-FFF2-40B4-BE49-F238E27FC236}">
                <a16:creationId xmlns:a16="http://schemas.microsoft.com/office/drawing/2014/main" id="{638B5849-762C-C518-BB9E-B04CC203BF0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AC4F192F-AD9F-CBD8-37A3-79F2665C65E1}"/>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20F1CF66-C932-673A-8A88-5E2AAA9958B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5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Dynamics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内容占位符 3" descr="图片包含 室内, 物体&#10;&#10;描述已自动生成">
            <a:extLst>
              <a:ext uri="{FF2B5EF4-FFF2-40B4-BE49-F238E27FC236}">
                <a16:creationId xmlns:a16="http://schemas.microsoft.com/office/drawing/2014/main" id="{5C6F6F85-AE79-505E-EDB7-D7BDBBA29D4D}"/>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1364" y="1739899"/>
            <a:ext cx="12353364" cy="3912555"/>
          </a:xfrm>
          <a:prstGeom prst="rect">
            <a:avLst/>
          </a:prstGeom>
        </p:spPr>
      </p:pic>
      <p:sp>
        <p:nvSpPr>
          <p:cNvPr id="2" name="文本框 1">
            <a:extLst>
              <a:ext uri="{FF2B5EF4-FFF2-40B4-BE49-F238E27FC236}">
                <a16:creationId xmlns:a16="http://schemas.microsoft.com/office/drawing/2014/main" id="{D7F09A66-F890-7540-DC69-580AA19B3A18}"/>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3" name="图片 2">
            <a:extLst>
              <a:ext uri="{FF2B5EF4-FFF2-40B4-BE49-F238E27FC236}">
                <a16:creationId xmlns:a16="http://schemas.microsoft.com/office/drawing/2014/main" id="{CDF53281-A3D9-0701-F01E-CEE6080C7247}"/>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1B83988B-451B-2C9D-9D18-8502D093F5D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65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45542"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PM2.5</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Forecasting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29D5A57-10D7-35DF-C0EB-C3511EA2C542}"/>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DA6CD955-9828-DA10-C76C-E7FC09A01C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4931" y="1369138"/>
            <a:ext cx="1441450" cy="1691359"/>
          </a:xfrm>
          <a:prstGeom prst="rect">
            <a:avLst/>
          </a:prstGeom>
        </p:spPr>
      </p:pic>
      <p:sp>
        <p:nvSpPr>
          <p:cNvPr id="5" name="文本框 4">
            <a:extLst>
              <a:ext uri="{FF2B5EF4-FFF2-40B4-BE49-F238E27FC236}">
                <a16:creationId xmlns:a16="http://schemas.microsoft.com/office/drawing/2014/main" id="{E5BAE2D9-1798-D73E-F060-FAF3164D7D10}"/>
              </a:ext>
            </a:extLst>
          </p:cNvPr>
          <p:cNvSpPr txBox="1"/>
          <p:nvPr/>
        </p:nvSpPr>
        <p:spPr>
          <a:xfrm>
            <a:off x="1474931" y="3095328"/>
            <a:ext cx="1388515" cy="369332"/>
          </a:xfrm>
          <a:prstGeom prst="rect">
            <a:avLst/>
          </a:prstGeom>
          <a:noFill/>
        </p:spPr>
        <p:txBody>
          <a:bodyPr wrap="square" rtlCol="0">
            <a:spAutoFit/>
          </a:bodyPr>
          <a:lstStyle/>
          <a:p>
            <a:pPr algn="ctr"/>
            <a:r>
              <a:rPr kumimoji="1" lang="zh-CN" altLang="en-US" dirty="0"/>
              <a:t>王硕</a:t>
            </a:r>
          </a:p>
        </p:txBody>
      </p:sp>
      <p:pic>
        <p:nvPicPr>
          <p:cNvPr id="6" name="Picture 2">
            <a:extLst>
              <a:ext uri="{FF2B5EF4-FFF2-40B4-BE49-F238E27FC236}">
                <a16:creationId xmlns:a16="http://schemas.microsoft.com/office/drawing/2014/main" id="{2691B9C4-603D-D644-6B14-3CBE76E14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931" y="3868823"/>
            <a:ext cx="1441450" cy="14414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2B0FE65-8F84-BF7B-FFC9-3E0B44C4F679}"/>
              </a:ext>
            </a:extLst>
          </p:cNvPr>
          <p:cNvSpPr txBox="1"/>
          <p:nvPr/>
        </p:nvSpPr>
        <p:spPr>
          <a:xfrm>
            <a:off x="1388469" y="5446834"/>
            <a:ext cx="1388515" cy="369332"/>
          </a:xfrm>
          <a:prstGeom prst="rect">
            <a:avLst/>
          </a:prstGeom>
          <a:noFill/>
        </p:spPr>
        <p:txBody>
          <a:bodyPr wrap="square" rtlCol="0">
            <a:spAutoFit/>
          </a:bodyPr>
          <a:lstStyle/>
          <a:p>
            <a:pPr algn="ctr"/>
            <a:r>
              <a:rPr kumimoji="1" lang="zh-CN" altLang="en-US" dirty="0"/>
              <a:t>李嫣然</a:t>
            </a:r>
          </a:p>
        </p:txBody>
      </p:sp>
      <p:pic>
        <p:nvPicPr>
          <p:cNvPr id="10" name="图片 9">
            <a:extLst>
              <a:ext uri="{FF2B5EF4-FFF2-40B4-BE49-F238E27FC236}">
                <a16:creationId xmlns:a16="http://schemas.microsoft.com/office/drawing/2014/main" id="{656F761D-EC5E-30C2-0CB3-BA0489EA92F9}"/>
              </a:ext>
            </a:extLst>
          </p:cNvPr>
          <p:cNvPicPr>
            <a:picLocks noChangeAspect="1"/>
          </p:cNvPicPr>
          <p:nvPr/>
        </p:nvPicPr>
        <p:blipFill>
          <a:blip r:embed="rId5"/>
          <a:stretch>
            <a:fillRect/>
          </a:stretch>
        </p:blipFill>
        <p:spPr>
          <a:xfrm>
            <a:off x="3637536" y="1372982"/>
            <a:ext cx="6865936" cy="4216132"/>
          </a:xfrm>
          <a:prstGeom prst="rect">
            <a:avLst/>
          </a:prstGeom>
        </p:spPr>
      </p:pic>
      <p:pic>
        <p:nvPicPr>
          <p:cNvPr id="3" name="图片 2">
            <a:extLst>
              <a:ext uri="{FF2B5EF4-FFF2-40B4-BE49-F238E27FC236}">
                <a16:creationId xmlns:a16="http://schemas.microsoft.com/office/drawing/2014/main" id="{B06B234D-E60B-C795-1151-2CB79ED21A90}"/>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EF8722D1-C7B9-7B42-C06C-DD6D647EFD3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480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Tasks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222DF42-1DCA-0F4B-AE00-3B21DD24D1E2}"/>
              </a:ext>
            </a:extLst>
          </p:cNvPr>
          <p:cNvPicPr>
            <a:picLocks noChangeAspect="1"/>
          </p:cNvPicPr>
          <p:nvPr/>
        </p:nvPicPr>
        <p:blipFill>
          <a:blip r:embed="rId3"/>
          <a:stretch>
            <a:fillRect/>
          </a:stretch>
        </p:blipFill>
        <p:spPr>
          <a:xfrm>
            <a:off x="724829" y="2018442"/>
            <a:ext cx="4752055" cy="2987310"/>
          </a:xfrm>
          <a:prstGeom prst="rect">
            <a:avLst/>
          </a:prstGeom>
        </p:spPr>
      </p:pic>
      <p:pic>
        <p:nvPicPr>
          <p:cNvPr id="5" name="图片 4">
            <a:extLst>
              <a:ext uri="{FF2B5EF4-FFF2-40B4-BE49-F238E27FC236}">
                <a16:creationId xmlns:a16="http://schemas.microsoft.com/office/drawing/2014/main" id="{102CBBB2-0D8B-8613-4FAF-531E94AD99EA}"/>
              </a:ext>
            </a:extLst>
          </p:cNvPr>
          <p:cNvPicPr>
            <a:picLocks noChangeAspect="1"/>
          </p:cNvPicPr>
          <p:nvPr/>
        </p:nvPicPr>
        <p:blipFill>
          <a:blip r:embed="rId4"/>
          <a:stretch>
            <a:fillRect/>
          </a:stretch>
        </p:blipFill>
        <p:spPr>
          <a:xfrm>
            <a:off x="5943599" y="793601"/>
            <a:ext cx="5820387" cy="4760528"/>
          </a:xfrm>
          <a:prstGeom prst="rect">
            <a:avLst/>
          </a:prstGeom>
        </p:spPr>
      </p:pic>
      <p:sp>
        <p:nvSpPr>
          <p:cNvPr id="6" name="文本框 5">
            <a:extLst>
              <a:ext uri="{FF2B5EF4-FFF2-40B4-BE49-F238E27FC236}">
                <a16:creationId xmlns:a16="http://schemas.microsoft.com/office/drawing/2014/main" id="{24F3A306-6765-2673-44E4-512D4ABEC115}"/>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453242CB-6E57-EB82-B4CF-D2EE2C95B4EA}"/>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23A160A1-46C6-3D40-8E4D-002C3F85751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75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complexity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science?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A6EEE77-B749-CF22-4FA8-0A61ED70CD1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2" name="图片 11">
            <a:extLst>
              <a:ext uri="{FF2B5EF4-FFF2-40B4-BE49-F238E27FC236}">
                <a16:creationId xmlns:a16="http://schemas.microsoft.com/office/drawing/2014/main" id="{FD4D082B-279D-62DA-F398-BF0748853B7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6DAFE2B0-AF28-8F59-0D8F-6EC86AA8DD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919CF618-1381-6A4E-8C25-A66AF277AEB9}"/>
              </a:ext>
            </a:extLst>
          </p:cNvPr>
          <p:cNvPicPr>
            <a:picLocks noChangeAspect="1"/>
          </p:cNvPicPr>
          <p:nvPr/>
        </p:nvPicPr>
        <p:blipFill>
          <a:blip r:embed="rId5">
            <a:alphaModFix/>
          </a:blip>
          <a:stretch>
            <a:fillRect/>
          </a:stretch>
        </p:blipFill>
        <p:spPr>
          <a:xfrm>
            <a:off x="2739001" y="1239191"/>
            <a:ext cx="5808647" cy="4379617"/>
          </a:xfrm>
          <a:prstGeom prst="rect">
            <a:avLst/>
          </a:prstGeom>
        </p:spPr>
      </p:pic>
    </p:spTree>
    <p:extLst>
      <p:ext uri="{BB962C8B-B14F-4D97-AF65-F5344CB8AC3E}">
        <p14:creationId xmlns:p14="http://schemas.microsoft.com/office/powerpoint/2010/main" val="1911434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Input Attributes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34FB5710-2C5C-83CB-1619-1DC91403DE15}"/>
              </a:ext>
            </a:extLst>
          </p:cNvPr>
          <p:cNvPicPr>
            <a:picLocks noChangeAspect="1"/>
          </p:cNvPicPr>
          <p:nvPr/>
        </p:nvPicPr>
        <p:blipFill>
          <a:blip r:embed="rId3"/>
          <a:stretch>
            <a:fillRect/>
          </a:stretch>
        </p:blipFill>
        <p:spPr>
          <a:xfrm>
            <a:off x="635619" y="1566382"/>
            <a:ext cx="5530029" cy="4052540"/>
          </a:xfrm>
          <a:prstGeom prst="rect">
            <a:avLst/>
          </a:prstGeom>
        </p:spPr>
      </p:pic>
      <p:sp>
        <p:nvSpPr>
          <p:cNvPr id="4" name="椭圆 3">
            <a:extLst>
              <a:ext uri="{FF2B5EF4-FFF2-40B4-BE49-F238E27FC236}">
                <a16:creationId xmlns:a16="http://schemas.microsoft.com/office/drawing/2014/main" id="{A25D5D5D-1278-8344-39A7-AA6D1059F2D4}"/>
              </a:ext>
            </a:extLst>
          </p:cNvPr>
          <p:cNvSpPr/>
          <p:nvPr/>
        </p:nvSpPr>
        <p:spPr>
          <a:xfrm>
            <a:off x="4616970" y="2966813"/>
            <a:ext cx="254833" cy="26982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C8A43786-20B2-6F4C-4C6B-FA941E4B7420}"/>
              </a:ext>
            </a:extLst>
          </p:cNvPr>
          <p:cNvCxnSpPr>
            <a:cxnSpLocks/>
          </p:cNvCxnSpPr>
          <p:nvPr/>
        </p:nvCxnSpPr>
        <p:spPr>
          <a:xfrm>
            <a:off x="5151155" y="3104366"/>
            <a:ext cx="1807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5D10107-F4A6-FFEA-3CCB-CF7A153F9C33}"/>
              </a:ext>
            </a:extLst>
          </p:cNvPr>
          <p:cNvPicPr>
            <a:picLocks noChangeAspect="1"/>
          </p:cNvPicPr>
          <p:nvPr/>
        </p:nvPicPr>
        <p:blipFill>
          <a:blip r:embed="rId4"/>
          <a:stretch>
            <a:fillRect/>
          </a:stretch>
        </p:blipFill>
        <p:spPr>
          <a:xfrm>
            <a:off x="7018347" y="1720741"/>
            <a:ext cx="4597400" cy="3416300"/>
          </a:xfrm>
          <a:prstGeom prst="rect">
            <a:avLst/>
          </a:prstGeom>
        </p:spPr>
      </p:pic>
      <p:sp>
        <p:nvSpPr>
          <p:cNvPr id="20" name="文本框 19">
            <a:extLst>
              <a:ext uri="{FF2B5EF4-FFF2-40B4-BE49-F238E27FC236}">
                <a16:creationId xmlns:a16="http://schemas.microsoft.com/office/drawing/2014/main" id="{15E04A67-1B19-A7EC-4961-EBF4BA9381B0}"/>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68FB4857-3216-AC70-912D-27AEF22D02BA}"/>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97FEBA8D-9C90-FFDC-8DBE-55C023433C1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593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 Constructing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0B45AFB-654A-E9BC-41BF-487B3A2F7B44}"/>
              </a:ext>
            </a:extLst>
          </p:cNvPr>
          <p:cNvPicPr>
            <a:picLocks noChangeAspect="1"/>
          </p:cNvPicPr>
          <p:nvPr/>
        </p:nvPicPr>
        <p:blipFill>
          <a:blip r:embed="rId3"/>
          <a:stretch>
            <a:fillRect/>
          </a:stretch>
        </p:blipFill>
        <p:spPr>
          <a:xfrm>
            <a:off x="757885" y="4399835"/>
            <a:ext cx="6017067" cy="1476916"/>
          </a:xfrm>
          <a:prstGeom prst="rect">
            <a:avLst/>
          </a:prstGeom>
        </p:spPr>
      </p:pic>
      <p:pic>
        <p:nvPicPr>
          <p:cNvPr id="6" name="图片 5">
            <a:extLst>
              <a:ext uri="{FF2B5EF4-FFF2-40B4-BE49-F238E27FC236}">
                <a16:creationId xmlns:a16="http://schemas.microsoft.com/office/drawing/2014/main" id="{C2960D75-85F6-A402-ECB4-7AA25CF8C22C}"/>
              </a:ext>
            </a:extLst>
          </p:cNvPr>
          <p:cNvPicPr>
            <a:picLocks noChangeAspect="1"/>
          </p:cNvPicPr>
          <p:nvPr/>
        </p:nvPicPr>
        <p:blipFill>
          <a:blip r:embed="rId4"/>
          <a:stretch>
            <a:fillRect/>
          </a:stretch>
        </p:blipFill>
        <p:spPr>
          <a:xfrm>
            <a:off x="6774951" y="98522"/>
            <a:ext cx="5010029" cy="3671472"/>
          </a:xfrm>
          <a:prstGeom prst="rect">
            <a:avLst/>
          </a:prstGeom>
        </p:spPr>
      </p:pic>
      <p:pic>
        <p:nvPicPr>
          <p:cNvPr id="9" name="图片 8">
            <a:extLst>
              <a:ext uri="{FF2B5EF4-FFF2-40B4-BE49-F238E27FC236}">
                <a16:creationId xmlns:a16="http://schemas.microsoft.com/office/drawing/2014/main" id="{C278576E-FB58-B70C-52F6-7699B09FFCA7}"/>
              </a:ext>
            </a:extLst>
          </p:cNvPr>
          <p:cNvPicPr>
            <a:picLocks noChangeAspect="1"/>
          </p:cNvPicPr>
          <p:nvPr/>
        </p:nvPicPr>
        <p:blipFill>
          <a:blip r:embed="rId5"/>
          <a:stretch>
            <a:fillRect/>
          </a:stretch>
        </p:blipFill>
        <p:spPr>
          <a:xfrm>
            <a:off x="7304407" y="3796562"/>
            <a:ext cx="4025280" cy="2279375"/>
          </a:xfrm>
          <a:prstGeom prst="rect">
            <a:avLst/>
          </a:prstGeom>
        </p:spPr>
      </p:pic>
      <p:sp>
        <p:nvSpPr>
          <p:cNvPr id="11" name="椭圆 10">
            <a:extLst>
              <a:ext uri="{FF2B5EF4-FFF2-40B4-BE49-F238E27FC236}">
                <a16:creationId xmlns:a16="http://schemas.microsoft.com/office/drawing/2014/main" id="{C8B9DED8-AA38-0834-028F-AEADA953F2F6}"/>
              </a:ext>
            </a:extLst>
          </p:cNvPr>
          <p:cNvSpPr/>
          <p:nvPr/>
        </p:nvSpPr>
        <p:spPr>
          <a:xfrm>
            <a:off x="1761564" y="1869296"/>
            <a:ext cx="1035424" cy="111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3E22F76C-4148-B35F-7AC5-1C6DD255547C}"/>
              </a:ext>
            </a:extLst>
          </p:cNvPr>
          <p:cNvSpPr/>
          <p:nvPr/>
        </p:nvSpPr>
        <p:spPr>
          <a:xfrm>
            <a:off x="1603807" y="1693337"/>
            <a:ext cx="2039471" cy="1632423"/>
          </a:xfrm>
          <a:prstGeom prst="ellipse">
            <a:avLst/>
          </a:prstGeom>
          <a:solidFill>
            <a:schemeClr val="accent1">
              <a:alpha val="352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618E4AF3-E0C9-8B09-1E27-0367B29FB67C}"/>
              </a:ext>
            </a:extLst>
          </p:cNvPr>
          <p:cNvSpPr/>
          <p:nvPr/>
        </p:nvSpPr>
        <p:spPr>
          <a:xfrm>
            <a:off x="1462366" y="1573581"/>
            <a:ext cx="2921375" cy="2285964"/>
          </a:xfrm>
          <a:prstGeom prst="ellipse">
            <a:avLst/>
          </a:prstGeom>
          <a:solidFill>
            <a:schemeClr val="accent1">
              <a:alpha val="4179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C88CF100-ED8E-4EF9-880E-0B3DD6219D57}"/>
              </a:ext>
            </a:extLst>
          </p:cNvPr>
          <p:cNvSpPr/>
          <p:nvPr/>
        </p:nvSpPr>
        <p:spPr>
          <a:xfrm>
            <a:off x="2164976" y="2380129"/>
            <a:ext cx="121024" cy="1294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2CCFB927-AB9F-7B40-85E5-4B2FD0121A12}"/>
              </a:ext>
            </a:extLst>
          </p:cNvPr>
          <p:cNvSpPr/>
          <p:nvPr/>
        </p:nvSpPr>
        <p:spPr>
          <a:xfrm>
            <a:off x="3766419" y="2607078"/>
            <a:ext cx="121024" cy="1294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AE1E7E1-9E2B-9B6B-EA23-731623F5F36C}"/>
                  </a:ext>
                </a:extLst>
              </p:cNvPr>
              <p:cNvSpPr txBox="1"/>
              <p:nvPr/>
            </p:nvSpPr>
            <p:spPr>
              <a:xfrm>
                <a:off x="2110251" y="1997513"/>
                <a:ext cx="3375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𝜌</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16" name="文本框 15">
                <a:extLst>
                  <a:ext uri="{FF2B5EF4-FFF2-40B4-BE49-F238E27FC236}">
                    <a16:creationId xmlns:a16="http://schemas.microsoft.com/office/drawing/2014/main" id="{DAE1E7E1-9E2B-9B6B-EA23-731623F5F36C}"/>
                  </a:ext>
                </a:extLst>
              </p:cNvPr>
              <p:cNvSpPr txBox="1">
                <a:spLocks noRot="1" noChangeAspect="1" noMove="1" noResize="1" noEditPoints="1" noAdjustHandles="1" noChangeArrowheads="1" noChangeShapeType="1" noTextEdit="1"/>
              </p:cNvSpPr>
              <p:nvPr/>
            </p:nvSpPr>
            <p:spPr>
              <a:xfrm>
                <a:off x="2110251" y="1997513"/>
                <a:ext cx="337542" cy="369332"/>
              </a:xfrm>
              <a:prstGeom prst="rect">
                <a:avLst/>
              </a:prstGeom>
              <a:blipFill>
                <a:blip r:embed="rId7"/>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F72B446-56D2-3A2E-D67F-66A7D12E0774}"/>
                  </a:ext>
                </a:extLst>
              </p:cNvPr>
              <p:cNvSpPr txBox="1"/>
              <p:nvPr/>
            </p:nvSpPr>
            <p:spPr>
              <a:xfrm>
                <a:off x="3783168" y="2631760"/>
                <a:ext cx="3375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𝜌</m:t>
                          </m:r>
                        </m:e>
                        <m:sub>
                          <m:r>
                            <a:rPr kumimoji="1" lang="en-US" altLang="zh-CN" b="0" i="1" smtClean="0">
                              <a:latin typeface="Cambria Math" panose="02040503050406030204" pitchFamily="18" charset="0"/>
                            </a:rPr>
                            <m:t>𝑗</m:t>
                          </m:r>
                        </m:sub>
                      </m:sSub>
                    </m:oMath>
                  </m:oMathPara>
                </a14:m>
                <a:endParaRPr kumimoji="1" lang="zh-CN" altLang="en-US" dirty="0"/>
              </a:p>
            </p:txBody>
          </p:sp>
        </mc:Choice>
        <mc:Fallback xmlns="">
          <p:sp>
            <p:nvSpPr>
              <p:cNvPr id="17" name="文本框 16">
                <a:extLst>
                  <a:ext uri="{FF2B5EF4-FFF2-40B4-BE49-F238E27FC236}">
                    <a16:creationId xmlns:a16="http://schemas.microsoft.com/office/drawing/2014/main" id="{0F72B446-56D2-3A2E-D67F-66A7D12E0774}"/>
                  </a:ext>
                </a:extLst>
              </p:cNvPr>
              <p:cNvSpPr txBox="1">
                <a:spLocks noRot="1" noChangeAspect="1" noMove="1" noResize="1" noEditPoints="1" noAdjustHandles="1" noChangeArrowheads="1" noChangeShapeType="1" noTextEdit="1"/>
              </p:cNvSpPr>
              <p:nvPr/>
            </p:nvSpPr>
            <p:spPr>
              <a:xfrm>
                <a:off x="3783168" y="2631760"/>
                <a:ext cx="337542" cy="391646"/>
              </a:xfrm>
              <a:prstGeom prst="rect">
                <a:avLst/>
              </a:prstGeom>
              <a:blipFill>
                <a:blip r:embed="rId8"/>
                <a:stretch>
                  <a:fillRect r="-7407" b="-6250"/>
                </a:stretch>
              </a:blipFill>
            </p:spPr>
            <p:txBody>
              <a:bodyPr/>
              <a:lstStyle/>
              <a:p>
                <a:r>
                  <a:rPr lang="zh-CN" altLang="en-US">
                    <a:noFill/>
                  </a:rPr>
                  <a:t> </a:t>
                </a:r>
              </a:p>
            </p:txBody>
          </p:sp>
        </mc:Fallback>
      </mc:AlternateContent>
      <p:cxnSp>
        <p:nvCxnSpPr>
          <p:cNvPr id="20" name="直线箭头连接符 19">
            <a:extLst>
              <a:ext uri="{FF2B5EF4-FFF2-40B4-BE49-F238E27FC236}">
                <a16:creationId xmlns:a16="http://schemas.microsoft.com/office/drawing/2014/main" id="{F6B262C1-4FBC-11EE-F542-BAC291C8F337}"/>
              </a:ext>
            </a:extLst>
          </p:cNvPr>
          <p:cNvCxnSpPr>
            <a:stCxn id="14" idx="6"/>
            <a:endCxn id="15" idx="2"/>
          </p:cNvCxnSpPr>
          <p:nvPr/>
        </p:nvCxnSpPr>
        <p:spPr>
          <a:xfrm>
            <a:off x="2286000" y="2444839"/>
            <a:ext cx="1480419" cy="2269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A754CDB-4702-9646-BBA7-548BBDECA4BE}"/>
                  </a:ext>
                </a:extLst>
              </p:cNvPr>
              <p:cNvSpPr txBox="1"/>
              <p:nvPr/>
            </p:nvSpPr>
            <p:spPr>
              <a:xfrm>
                <a:off x="3019485" y="2184978"/>
                <a:ext cx="3375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𝑖𝑗</m:t>
                          </m:r>
                        </m:sub>
                      </m:sSub>
                    </m:oMath>
                  </m:oMathPara>
                </a14:m>
                <a:endParaRPr kumimoji="1" lang="zh-CN" altLang="en-US" dirty="0"/>
              </a:p>
            </p:txBody>
          </p:sp>
        </mc:Choice>
        <mc:Fallback xmlns="">
          <p:sp>
            <p:nvSpPr>
              <p:cNvPr id="21" name="文本框 20">
                <a:extLst>
                  <a:ext uri="{FF2B5EF4-FFF2-40B4-BE49-F238E27FC236}">
                    <a16:creationId xmlns:a16="http://schemas.microsoft.com/office/drawing/2014/main" id="{6A754CDB-4702-9646-BBA7-548BBDECA4BE}"/>
                  </a:ext>
                </a:extLst>
              </p:cNvPr>
              <p:cNvSpPr txBox="1">
                <a:spLocks noRot="1" noChangeAspect="1" noMove="1" noResize="1" noEditPoints="1" noAdjustHandles="1" noChangeArrowheads="1" noChangeShapeType="1" noTextEdit="1"/>
              </p:cNvSpPr>
              <p:nvPr/>
            </p:nvSpPr>
            <p:spPr>
              <a:xfrm>
                <a:off x="3019485" y="2184978"/>
                <a:ext cx="337542" cy="391646"/>
              </a:xfrm>
              <a:prstGeom prst="rect">
                <a:avLst/>
              </a:prstGeom>
              <a:blipFill>
                <a:blip r:embed="rId9"/>
                <a:stretch>
                  <a:fillRect r="-28571"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5EB1073-F049-FFA2-EBE4-0FDC913990EC}"/>
                  </a:ext>
                </a:extLst>
              </p:cNvPr>
              <p:cNvSpPr txBox="1"/>
              <p:nvPr/>
            </p:nvSpPr>
            <p:spPr>
              <a:xfrm>
                <a:off x="4676970" y="4288152"/>
                <a:ext cx="2362709"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𝐻</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m>
                            <m:mPr>
                              <m:mcs>
                                <m:mc>
                                  <m:mcPr>
                                    <m:count m:val="1"/>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𝑖𝑓</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&gt;0</m:t>
                                </m:r>
                              </m:e>
                            </m:mr>
                            <m:mr>
                              <m:e>
                                <m:r>
                                  <a:rPr kumimoji="1" lang="en-US" altLang="zh-CN" b="0" i="1" smtClean="0">
                                    <a:latin typeface="Cambria Math" panose="02040503050406030204" pitchFamily="18" charset="0"/>
                                  </a:rPr>
                                  <m:t>0.   </m:t>
                                </m:r>
                                <m:r>
                                  <a:rPr kumimoji="1" lang="en-US" altLang="zh-CN" b="0" i="1" smtClean="0">
                                    <a:latin typeface="Cambria Math" panose="02040503050406030204" pitchFamily="18" charset="0"/>
                                  </a:rPr>
                                  <m:t>𝑖𝑓</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≤0</m:t>
                                </m:r>
                              </m:e>
                            </m:mr>
                          </m:m>
                        </m:e>
                      </m:d>
                    </m:oMath>
                  </m:oMathPara>
                </a14:m>
                <a:endParaRPr kumimoji="1" lang="zh-CN" altLang="en-US" dirty="0"/>
              </a:p>
            </p:txBody>
          </p:sp>
        </mc:Choice>
        <mc:Fallback xmlns="">
          <p:sp>
            <p:nvSpPr>
              <p:cNvPr id="22" name="文本框 21">
                <a:extLst>
                  <a:ext uri="{FF2B5EF4-FFF2-40B4-BE49-F238E27FC236}">
                    <a16:creationId xmlns:a16="http://schemas.microsoft.com/office/drawing/2014/main" id="{F5EB1073-F049-FFA2-EBE4-0FDC913990EC}"/>
                  </a:ext>
                </a:extLst>
              </p:cNvPr>
              <p:cNvSpPr txBox="1">
                <a:spLocks noRot="1" noChangeAspect="1" noMove="1" noResize="1" noEditPoints="1" noAdjustHandles="1" noChangeArrowheads="1" noChangeShapeType="1" noTextEdit="1"/>
              </p:cNvSpPr>
              <p:nvPr/>
            </p:nvSpPr>
            <p:spPr>
              <a:xfrm>
                <a:off x="4676970" y="4288152"/>
                <a:ext cx="2362709" cy="710194"/>
              </a:xfrm>
              <a:prstGeom prst="rect">
                <a:avLst/>
              </a:prstGeom>
              <a:blipFill>
                <a:blip r:embed="rId10"/>
                <a:stretch>
                  <a:fillRect l="-9091" t="-191228" b="-277193"/>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628A2A2D-474D-99BE-9F07-06E7B1C5163B}"/>
              </a:ext>
            </a:extLst>
          </p:cNvPr>
          <p:cNvSpPr txBox="1"/>
          <p:nvPr/>
        </p:nvSpPr>
        <p:spPr>
          <a:xfrm>
            <a:off x="3188256" y="3197788"/>
            <a:ext cx="152655" cy="369332"/>
          </a:xfrm>
          <a:prstGeom prst="rect">
            <a:avLst/>
          </a:prstGeom>
          <a:noFill/>
        </p:spPr>
        <p:txBody>
          <a:bodyPr wrap="square" rtlCol="0">
            <a:spAutoFit/>
          </a:bodyPr>
          <a:lstStyle/>
          <a:p>
            <a:r>
              <a:rPr kumimoji="1" lang="en-US" altLang="zh-CN" i="1" dirty="0"/>
              <a:t>h</a:t>
            </a:r>
            <a:endParaRPr kumimoji="1" lang="zh-CN" altLang="en-US" i="1" dirty="0"/>
          </a:p>
        </p:txBody>
      </p:sp>
      <p:sp>
        <p:nvSpPr>
          <p:cNvPr id="24" name="文本框 23">
            <a:extLst>
              <a:ext uri="{FF2B5EF4-FFF2-40B4-BE49-F238E27FC236}">
                <a16:creationId xmlns:a16="http://schemas.microsoft.com/office/drawing/2014/main" id="{00ADA5CA-F10D-6035-90BE-E52EF83722A8}"/>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CBA8F664-73DC-379D-568E-6794FA593C4D}"/>
              </a:ext>
            </a:extLst>
          </p:cNvPr>
          <p:cNvPicPr>
            <a:picLocks noChangeAspect="1"/>
          </p:cNvPicPr>
          <p:nvPr/>
        </p:nvPicPr>
        <p:blipFill>
          <a:blip r:embed="rId11"/>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1F4801A0-7AD8-0525-27D7-05F5F3E251EF}"/>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2816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5" name="内容占位符 24">
            <a:extLst>
              <a:ext uri="{FF2B5EF4-FFF2-40B4-BE49-F238E27FC236}">
                <a16:creationId xmlns:a16="http://schemas.microsoft.com/office/drawing/2014/main" id="{06FD514F-853B-FD3C-6505-8AEA09F85631}"/>
              </a:ext>
            </a:extLst>
          </p:cNvPr>
          <p:cNvPicPr>
            <a:picLocks noGrp="1" noChangeAspect="1"/>
          </p:cNvPicPr>
          <p:nvPr>
            <p:ph idx="1"/>
          </p:nvPr>
        </p:nvPicPr>
        <p:blipFill>
          <a:blip r:embed="rId3"/>
          <a:stretch>
            <a:fillRect/>
          </a:stretch>
        </p:blipFill>
        <p:spPr>
          <a:xfrm>
            <a:off x="4808560" y="2015198"/>
            <a:ext cx="5776863" cy="4038692"/>
          </a:xfrm>
          <a:prstGeom prst="rect">
            <a:avLst/>
          </a:prstGeom>
        </p:spPr>
      </p:pic>
      <p:pic>
        <p:nvPicPr>
          <p:cNvPr id="26" name="图片 25">
            <a:extLst>
              <a:ext uri="{FF2B5EF4-FFF2-40B4-BE49-F238E27FC236}">
                <a16:creationId xmlns:a16="http://schemas.microsoft.com/office/drawing/2014/main" id="{B694CA76-F2DA-F0E6-393C-D8803F2A5BEB}"/>
              </a:ext>
            </a:extLst>
          </p:cNvPr>
          <p:cNvPicPr>
            <a:picLocks noChangeAspect="1"/>
          </p:cNvPicPr>
          <p:nvPr/>
        </p:nvPicPr>
        <p:blipFill>
          <a:blip r:embed="rId4"/>
          <a:stretch>
            <a:fillRect/>
          </a:stretch>
        </p:blipFill>
        <p:spPr>
          <a:xfrm>
            <a:off x="612659" y="1519269"/>
            <a:ext cx="4140804" cy="1654452"/>
          </a:xfrm>
          <a:prstGeom prst="rect">
            <a:avLst/>
          </a:prstGeom>
        </p:spPr>
      </p:pic>
      <p:pic>
        <p:nvPicPr>
          <p:cNvPr id="27" name="图片 26">
            <a:extLst>
              <a:ext uri="{FF2B5EF4-FFF2-40B4-BE49-F238E27FC236}">
                <a16:creationId xmlns:a16="http://schemas.microsoft.com/office/drawing/2014/main" id="{8F134D3C-7AFD-327E-76F7-202C75458244}"/>
              </a:ext>
            </a:extLst>
          </p:cNvPr>
          <p:cNvPicPr>
            <a:picLocks noChangeAspect="1"/>
          </p:cNvPicPr>
          <p:nvPr/>
        </p:nvPicPr>
        <p:blipFill>
          <a:blip r:embed="rId5"/>
          <a:stretch>
            <a:fillRect/>
          </a:stretch>
        </p:blipFill>
        <p:spPr>
          <a:xfrm>
            <a:off x="612659" y="3144770"/>
            <a:ext cx="2471807" cy="2015231"/>
          </a:xfrm>
          <a:prstGeom prst="rect">
            <a:avLst/>
          </a:prstGeom>
        </p:spPr>
      </p:pic>
      <p:pic>
        <p:nvPicPr>
          <p:cNvPr id="28" name="图片 27">
            <a:extLst>
              <a:ext uri="{FF2B5EF4-FFF2-40B4-BE49-F238E27FC236}">
                <a16:creationId xmlns:a16="http://schemas.microsoft.com/office/drawing/2014/main" id="{A068010D-098E-AF2E-0362-10899BC18CA5}"/>
              </a:ext>
            </a:extLst>
          </p:cNvPr>
          <p:cNvPicPr>
            <a:picLocks noChangeAspect="1"/>
          </p:cNvPicPr>
          <p:nvPr/>
        </p:nvPicPr>
        <p:blipFill>
          <a:blip r:embed="rId6"/>
          <a:stretch>
            <a:fillRect/>
          </a:stretch>
        </p:blipFill>
        <p:spPr>
          <a:xfrm>
            <a:off x="638863" y="5374338"/>
            <a:ext cx="2419397" cy="479796"/>
          </a:xfrm>
          <a:prstGeom prst="rect">
            <a:avLst/>
          </a:prstGeom>
        </p:spPr>
      </p:pic>
      <p:pic>
        <p:nvPicPr>
          <p:cNvPr id="29" name="图片 28">
            <a:extLst>
              <a:ext uri="{FF2B5EF4-FFF2-40B4-BE49-F238E27FC236}">
                <a16:creationId xmlns:a16="http://schemas.microsoft.com/office/drawing/2014/main" id="{B0D7A02C-2063-A6A2-8FCE-F80E5EDF173E}"/>
              </a:ext>
            </a:extLst>
          </p:cNvPr>
          <p:cNvPicPr>
            <a:picLocks noChangeAspect="1"/>
          </p:cNvPicPr>
          <p:nvPr/>
        </p:nvPicPr>
        <p:blipFill>
          <a:blip r:embed="rId7"/>
          <a:stretch>
            <a:fillRect/>
          </a:stretch>
        </p:blipFill>
        <p:spPr>
          <a:xfrm>
            <a:off x="5913664" y="0"/>
            <a:ext cx="4261568" cy="2067957"/>
          </a:xfrm>
          <a:prstGeom prst="rect">
            <a:avLst/>
          </a:prstGeom>
        </p:spPr>
      </p:pic>
      <p:sp>
        <p:nvSpPr>
          <p:cNvPr id="30" name="文本框 29">
            <a:extLst>
              <a:ext uri="{FF2B5EF4-FFF2-40B4-BE49-F238E27FC236}">
                <a16:creationId xmlns:a16="http://schemas.microsoft.com/office/drawing/2014/main" id="{09189EF2-EE24-16AF-1676-84137837CD6C}"/>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4F3128CE-439F-17DA-02D2-08872BCED64A}"/>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20CF6DB5-823F-E5E8-F4CC-C6458A679B6D}"/>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09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 – Time Series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内容占位符 3">
            <a:extLst>
              <a:ext uri="{FF2B5EF4-FFF2-40B4-BE49-F238E27FC236}">
                <a16:creationId xmlns:a16="http://schemas.microsoft.com/office/drawing/2014/main" id="{18B68333-1C7F-D4B8-421B-0DEB6687EA6B}"/>
              </a:ext>
            </a:extLst>
          </p:cNvPr>
          <p:cNvPicPr>
            <a:picLocks noGrp="1" noChangeAspect="1"/>
          </p:cNvPicPr>
          <p:nvPr>
            <p:ph idx="1"/>
          </p:nvPr>
        </p:nvPicPr>
        <p:blipFill>
          <a:blip r:embed="rId3"/>
          <a:stretch>
            <a:fillRect/>
          </a:stretch>
        </p:blipFill>
        <p:spPr>
          <a:xfrm>
            <a:off x="724829" y="1357027"/>
            <a:ext cx="10987496" cy="4539744"/>
          </a:xfrm>
          <a:prstGeom prst="rect">
            <a:avLst/>
          </a:prstGeom>
        </p:spPr>
      </p:pic>
      <p:sp>
        <p:nvSpPr>
          <p:cNvPr id="5" name="文本框 4">
            <a:extLst>
              <a:ext uri="{FF2B5EF4-FFF2-40B4-BE49-F238E27FC236}">
                <a16:creationId xmlns:a16="http://schemas.microsoft.com/office/drawing/2014/main" id="{7D1809D7-78BD-58F4-FFFC-8635E533EB69}"/>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2F5E1680-36C0-E19C-9835-C6CC6CFECA94}"/>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94CDEEE-A511-C1D5-AC28-4EF1DFEA95C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635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D1809D7-78BD-58F4-FFFC-8635E533EB69}"/>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内容占位符 5">
            <a:extLst>
              <a:ext uri="{FF2B5EF4-FFF2-40B4-BE49-F238E27FC236}">
                <a16:creationId xmlns:a16="http://schemas.microsoft.com/office/drawing/2014/main" id="{29D6BDB0-D0FE-12EC-DE0B-5E078199FA28}"/>
              </a:ext>
            </a:extLst>
          </p:cNvPr>
          <p:cNvPicPr>
            <a:picLocks noGrp="1" noChangeAspect="1"/>
          </p:cNvPicPr>
          <p:nvPr>
            <p:ph idx="1"/>
          </p:nvPr>
        </p:nvPicPr>
        <p:blipFill>
          <a:blip r:embed="rId3"/>
          <a:stretch>
            <a:fillRect/>
          </a:stretch>
        </p:blipFill>
        <p:spPr>
          <a:xfrm>
            <a:off x="3224745" y="313299"/>
            <a:ext cx="8967255" cy="5617590"/>
          </a:xfrm>
          <a:prstGeom prst="rect">
            <a:avLst/>
          </a:prstGeom>
        </p:spPr>
      </p:pic>
      <p:pic>
        <p:nvPicPr>
          <p:cNvPr id="9" name="图片 8">
            <a:extLst>
              <a:ext uri="{FF2B5EF4-FFF2-40B4-BE49-F238E27FC236}">
                <a16:creationId xmlns:a16="http://schemas.microsoft.com/office/drawing/2014/main" id="{79F7D033-876B-BE76-7F00-EDBF5A8E2DA3}"/>
              </a:ext>
            </a:extLst>
          </p:cNvPr>
          <p:cNvPicPr>
            <a:picLocks noChangeAspect="1"/>
          </p:cNvPicPr>
          <p:nvPr/>
        </p:nvPicPr>
        <p:blipFill>
          <a:blip r:embed="rId4"/>
          <a:stretch>
            <a:fillRect/>
          </a:stretch>
        </p:blipFill>
        <p:spPr>
          <a:xfrm>
            <a:off x="352612" y="1415436"/>
            <a:ext cx="3089835" cy="929111"/>
          </a:xfrm>
          <a:prstGeom prst="rect">
            <a:avLst/>
          </a:prstGeom>
        </p:spPr>
      </p:pic>
      <p:pic>
        <p:nvPicPr>
          <p:cNvPr id="10" name="图片 9">
            <a:extLst>
              <a:ext uri="{FF2B5EF4-FFF2-40B4-BE49-F238E27FC236}">
                <a16:creationId xmlns:a16="http://schemas.microsoft.com/office/drawing/2014/main" id="{A0025FDC-AE60-A360-D7B6-2CDCD6EBF7D7}"/>
              </a:ext>
            </a:extLst>
          </p:cNvPr>
          <p:cNvPicPr>
            <a:picLocks noChangeAspect="1"/>
          </p:cNvPicPr>
          <p:nvPr/>
        </p:nvPicPr>
        <p:blipFill>
          <a:blip r:embed="rId5"/>
          <a:stretch>
            <a:fillRect/>
          </a:stretch>
        </p:blipFill>
        <p:spPr>
          <a:xfrm>
            <a:off x="612659" y="2677183"/>
            <a:ext cx="2289515" cy="1296130"/>
          </a:xfrm>
          <a:prstGeom prst="rect">
            <a:avLst/>
          </a:prstGeom>
        </p:spPr>
      </p:pic>
      <p:pic>
        <p:nvPicPr>
          <p:cNvPr id="11" name="图片 10">
            <a:extLst>
              <a:ext uri="{FF2B5EF4-FFF2-40B4-BE49-F238E27FC236}">
                <a16:creationId xmlns:a16="http://schemas.microsoft.com/office/drawing/2014/main" id="{E68171D3-5160-B1C0-D335-1FA6707D9BA5}"/>
              </a:ext>
            </a:extLst>
          </p:cNvPr>
          <p:cNvPicPr>
            <a:picLocks noChangeAspect="1"/>
          </p:cNvPicPr>
          <p:nvPr/>
        </p:nvPicPr>
        <p:blipFill>
          <a:blip r:embed="rId6"/>
          <a:stretch>
            <a:fillRect/>
          </a:stretch>
        </p:blipFill>
        <p:spPr>
          <a:xfrm>
            <a:off x="352612" y="4188163"/>
            <a:ext cx="2763420" cy="1393795"/>
          </a:xfrm>
          <a:prstGeom prst="rect">
            <a:avLst/>
          </a:prstGeom>
        </p:spPr>
      </p:pic>
      <p:pic>
        <p:nvPicPr>
          <p:cNvPr id="3" name="图片 2">
            <a:extLst>
              <a:ext uri="{FF2B5EF4-FFF2-40B4-BE49-F238E27FC236}">
                <a16:creationId xmlns:a16="http://schemas.microsoft.com/office/drawing/2014/main" id="{13CC8F0A-543B-600C-9F82-23029BF5603E}"/>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840DF3FD-0E00-6BEB-7143-CDB948BD28D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043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Ablation – Domain Knowledge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D1809D7-78BD-58F4-FFFC-8635E533EB69}"/>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4" name="内容占位符 3">
            <a:extLst>
              <a:ext uri="{FF2B5EF4-FFF2-40B4-BE49-F238E27FC236}">
                <a16:creationId xmlns:a16="http://schemas.microsoft.com/office/drawing/2014/main" id="{31B24DAC-CCBF-327E-FF7B-3906396F563F}"/>
              </a:ext>
            </a:extLst>
          </p:cNvPr>
          <p:cNvPicPr>
            <a:picLocks noGrp="1" noChangeAspect="1"/>
          </p:cNvPicPr>
          <p:nvPr>
            <p:ph idx="1"/>
          </p:nvPr>
        </p:nvPicPr>
        <p:blipFill>
          <a:blip r:embed="rId3"/>
          <a:stretch>
            <a:fillRect/>
          </a:stretch>
        </p:blipFill>
        <p:spPr>
          <a:xfrm>
            <a:off x="2906258" y="1307063"/>
            <a:ext cx="6614260" cy="4701045"/>
          </a:xfrm>
          <a:prstGeom prst="rect">
            <a:avLst/>
          </a:prstGeom>
        </p:spPr>
      </p:pic>
      <p:pic>
        <p:nvPicPr>
          <p:cNvPr id="3" name="图片 2">
            <a:extLst>
              <a:ext uri="{FF2B5EF4-FFF2-40B4-BE49-F238E27FC236}">
                <a16:creationId xmlns:a16="http://schemas.microsoft.com/office/drawing/2014/main" id="{94EEFE3F-E25F-D081-2B9F-2915124F2564}"/>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DAA9117A-8B1B-1E4E-F798-59D57922373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421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FE0E8D3-6603-A871-BE98-8290283D4125}"/>
              </a:ext>
            </a:extLst>
          </p:cNvPr>
          <p:cNvPicPr>
            <a:picLocks noChangeAspect="1"/>
          </p:cNvPicPr>
          <p:nvPr/>
        </p:nvPicPr>
        <p:blipFill>
          <a:blip r:embed="rId5"/>
          <a:stretch>
            <a:fillRect/>
          </a:stretch>
        </p:blipFill>
        <p:spPr>
          <a:xfrm>
            <a:off x="2103783" y="1082800"/>
            <a:ext cx="7772400" cy="4838729"/>
          </a:xfrm>
          <a:prstGeom prst="rect">
            <a:avLst/>
          </a:prstGeom>
        </p:spPr>
      </p:pic>
    </p:spTree>
    <p:extLst>
      <p:ext uri="{BB962C8B-B14F-4D97-AF65-F5344CB8AC3E}">
        <p14:creationId xmlns:p14="http://schemas.microsoft.com/office/powerpoint/2010/main" val="419858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hatGPT mode on: como funciona e quais são os cuidados com a plataforma ...">
            <a:extLst>
              <a:ext uri="{FF2B5EF4-FFF2-40B4-BE49-F238E27FC236}">
                <a16:creationId xmlns:a16="http://schemas.microsoft.com/office/drawing/2014/main" id="{D50BF2B0-3BAA-A175-CB94-02AE6DD51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607" y="1972455"/>
            <a:ext cx="3993372" cy="331938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851553C1-CDB9-AD87-BDE6-6875EAF37B69}"/>
              </a:ext>
            </a:extLst>
          </p:cNvPr>
          <p:cNvPicPr>
            <a:picLocks noChangeAspect="1"/>
          </p:cNvPicPr>
          <p:nvPr/>
        </p:nvPicPr>
        <p:blipFill>
          <a:blip r:embed="rId6"/>
          <a:stretch>
            <a:fillRect/>
          </a:stretch>
        </p:blipFill>
        <p:spPr>
          <a:xfrm>
            <a:off x="1170607" y="1510887"/>
            <a:ext cx="10105036" cy="4396230"/>
          </a:xfrm>
          <a:prstGeom prst="rect">
            <a:avLst/>
          </a:prstGeom>
        </p:spPr>
      </p:pic>
    </p:spTree>
    <p:extLst>
      <p:ext uri="{BB962C8B-B14F-4D97-AF65-F5344CB8AC3E}">
        <p14:creationId xmlns:p14="http://schemas.microsoft.com/office/powerpoint/2010/main" val="1133235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13F0CDB-74D1-3F1C-727C-7723B5295F57}"/>
              </a:ext>
            </a:extLst>
          </p:cNvPr>
          <p:cNvSpPr txBox="1"/>
          <p:nvPr/>
        </p:nvSpPr>
        <p:spPr>
          <a:xfrm>
            <a:off x="545003" y="6366804"/>
            <a:ext cx="9804053" cy="338554"/>
          </a:xfrm>
          <a:prstGeom prst="rect">
            <a:avLst/>
          </a:prstGeom>
          <a:noFill/>
        </p:spPr>
        <p:txBody>
          <a:bodyPr wrap="square" rtlCol="0">
            <a:spAutoFit/>
          </a:bodyPr>
          <a:lstStyle/>
          <a:p>
            <a:r>
              <a:rPr lang="en" altLang="zh-CN" sz="1600" dirty="0"/>
              <a:t>Ming </a:t>
            </a:r>
            <a:r>
              <a:rPr lang="en" altLang="zh-CN" sz="1600" dirty="0" err="1"/>
              <a:t>Jin</a:t>
            </a:r>
            <a:r>
              <a:rPr lang="zh-CN" altLang="en-US" sz="1600" dirty="0"/>
              <a:t> </a:t>
            </a:r>
            <a:r>
              <a:rPr lang="en-US" altLang="zh-CN" sz="1600" dirty="0"/>
              <a:t>et</a:t>
            </a:r>
            <a:r>
              <a:rPr lang="zh-CN" altLang="en-US" sz="1600" dirty="0"/>
              <a:t> </a:t>
            </a:r>
            <a:r>
              <a:rPr lang="en-US" altLang="zh-CN" sz="1600" dirty="0"/>
              <a:t>al.:</a:t>
            </a:r>
            <a:r>
              <a:rPr lang="zh-CN" altLang="en-US" sz="1600" dirty="0"/>
              <a:t> </a:t>
            </a:r>
            <a:r>
              <a:rPr lang="en" altLang="zh-CN" sz="1600" dirty="0"/>
              <a:t>Large Models for Time Series and </a:t>
            </a:r>
            <a:r>
              <a:rPr lang="en" altLang="zh-CN" sz="1600" dirty="0" err="1"/>
              <a:t>Spatio</a:t>
            </a:r>
            <a:r>
              <a:rPr lang="en" altLang="zh-CN" sz="1600" dirty="0"/>
              <a:t>-Temporal Data: A Survey and Outlook</a:t>
            </a:r>
            <a:r>
              <a:rPr lang="en-US" altLang="zh-CN" sz="1600" dirty="0"/>
              <a:t>,</a:t>
            </a:r>
            <a:r>
              <a:rPr lang="zh-CN" altLang="en-US" sz="1600" dirty="0"/>
              <a:t> </a:t>
            </a:r>
            <a:r>
              <a:rPr lang="en" altLang="zh-CN" sz="1600" dirty="0"/>
              <a:t>arXiv:2310.10196v2</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E87340F-E99A-23A0-DC21-B0A14AA7F603}"/>
              </a:ext>
            </a:extLst>
          </p:cNvPr>
          <p:cNvPicPr>
            <a:picLocks noChangeAspect="1"/>
          </p:cNvPicPr>
          <p:nvPr/>
        </p:nvPicPr>
        <p:blipFill>
          <a:blip r:embed="rId5"/>
          <a:stretch>
            <a:fillRect/>
          </a:stretch>
        </p:blipFill>
        <p:spPr>
          <a:xfrm>
            <a:off x="1787622" y="1371861"/>
            <a:ext cx="8590735" cy="4547497"/>
          </a:xfrm>
          <a:prstGeom prst="rect">
            <a:avLst/>
          </a:prstGeom>
        </p:spPr>
      </p:pic>
    </p:spTree>
    <p:extLst>
      <p:ext uri="{BB962C8B-B14F-4D97-AF65-F5344CB8AC3E}">
        <p14:creationId xmlns:p14="http://schemas.microsoft.com/office/powerpoint/2010/main" val="105698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113F0CDB-74D1-3F1C-727C-7723B5295F57}"/>
              </a:ext>
            </a:extLst>
          </p:cNvPr>
          <p:cNvSpPr txBox="1"/>
          <p:nvPr/>
        </p:nvSpPr>
        <p:spPr>
          <a:xfrm>
            <a:off x="545003" y="6366804"/>
            <a:ext cx="9804053" cy="338554"/>
          </a:xfrm>
          <a:prstGeom prst="rect">
            <a:avLst/>
          </a:prstGeom>
          <a:noFill/>
        </p:spPr>
        <p:txBody>
          <a:bodyPr wrap="square" rtlCol="0">
            <a:spAutoFit/>
          </a:bodyPr>
          <a:lstStyle/>
          <a:p>
            <a:r>
              <a:rPr lang="en" altLang="zh-CN" sz="1600" dirty="0"/>
              <a:t>Ming </a:t>
            </a:r>
            <a:r>
              <a:rPr lang="en" altLang="zh-CN" sz="1600" dirty="0" err="1"/>
              <a:t>Jin</a:t>
            </a:r>
            <a:r>
              <a:rPr lang="zh-CN" altLang="en-US" sz="1600" dirty="0"/>
              <a:t> </a:t>
            </a:r>
            <a:r>
              <a:rPr lang="en-US" altLang="zh-CN" sz="1600" dirty="0"/>
              <a:t>et</a:t>
            </a:r>
            <a:r>
              <a:rPr lang="zh-CN" altLang="en-US" sz="1600" dirty="0"/>
              <a:t> </a:t>
            </a:r>
            <a:r>
              <a:rPr lang="en-US" altLang="zh-CN" sz="1600" dirty="0"/>
              <a:t>al.:</a:t>
            </a:r>
            <a:r>
              <a:rPr lang="zh-CN" altLang="en-US" sz="1600" dirty="0"/>
              <a:t> </a:t>
            </a:r>
            <a:r>
              <a:rPr lang="en" altLang="zh-CN" sz="1600" dirty="0"/>
              <a:t>Large Models for Time Series and </a:t>
            </a:r>
            <a:r>
              <a:rPr lang="en" altLang="zh-CN" sz="1600" dirty="0" err="1"/>
              <a:t>Spatio</a:t>
            </a:r>
            <a:r>
              <a:rPr lang="en" altLang="zh-CN" sz="1600" dirty="0"/>
              <a:t>-Temporal Data: A Survey and Outlook</a:t>
            </a:r>
            <a:r>
              <a:rPr lang="en-US" altLang="zh-CN" sz="1600" dirty="0"/>
              <a:t>,</a:t>
            </a:r>
            <a:r>
              <a:rPr lang="zh-CN" altLang="en-US" sz="1600" dirty="0"/>
              <a:t> </a:t>
            </a:r>
            <a:r>
              <a:rPr lang="en" altLang="zh-CN" sz="1600" dirty="0"/>
              <a:t>arXiv:2310.10196v2</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B1CD02D-7FDC-4C10-78AB-44ECDF4149B9}"/>
              </a:ext>
            </a:extLst>
          </p:cNvPr>
          <p:cNvPicPr>
            <a:picLocks noChangeAspect="1"/>
          </p:cNvPicPr>
          <p:nvPr/>
        </p:nvPicPr>
        <p:blipFill>
          <a:blip r:embed="rId5"/>
          <a:stretch>
            <a:fillRect/>
          </a:stretch>
        </p:blipFill>
        <p:spPr>
          <a:xfrm>
            <a:off x="4521669" y="106561"/>
            <a:ext cx="7549080" cy="5954864"/>
          </a:xfrm>
          <a:prstGeom prst="rect">
            <a:avLst/>
          </a:prstGeom>
        </p:spPr>
      </p:pic>
    </p:spTree>
    <p:extLst>
      <p:ext uri="{BB962C8B-B14F-4D97-AF65-F5344CB8AC3E}">
        <p14:creationId xmlns:p14="http://schemas.microsoft.com/office/powerpoint/2010/main" val="1101811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complexity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science?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A6EEE77-B749-CF22-4FA8-0A61ED70CD1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2" name="图片 11">
            <a:extLst>
              <a:ext uri="{FF2B5EF4-FFF2-40B4-BE49-F238E27FC236}">
                <a16:creationId xmlns:a16="http://schemas.microsoft.com/office/drawing/2014/main" id="{FD4D082B-279D-62DA-F398-BF0748853B7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6DAFE2B0-AF28-8F59-0D8F-6EC86AA8DD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577932D1-1C39-B30B-BBB3-3D2913A55E34}"/>
              </a:ext>
            </a:extLst>
          </p:cNvPr>
          <p:cNvPicPr>
            <a:picLocks noChangeAspect="1"/>
          </p:cNvPicPr>
          <p:nvPr/>
        </p:nvPicPr>
        <p:blipFill>
          <a:blip r:embed="rId5"/>
          <a:stretch>
            <a:fillRect/>
          </a:stretch>
        </p:blipFill>
        <p:spPr>
          <a:xfrm>
            <a:off x="0" y="0"/>
            <a:ext cx="12659592" cy="6858000"/>
          </a:xfrm>
          <a:prstGeom prst="rect">
            <a:avLst/>
          </a:prstGeom>
        </p:spPr>
      </p:pic>
    </p:spTree>
    <p:extLst>
      <p:ext uri="{BB962C8B-B14F-4D97-AF65-F5344CB8AC3E}">
        <p14:creationId xmlns:p14="http://schemas.microsoft.com/office/powerpoint/2010/main" val="3097772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AI</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complex</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systems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Complex Systems and Modelling Methods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Representation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&amp;</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Network Reconstruction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Modelling</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Simulation,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optimization,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and</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control</a:t>
            </a:r>
          </a:p>
          <a:p>
            <a:r>
              <a:rPr kumimoji="1" lang="en-US" altLang="zh-CN" dirty="0">
                <a:latin typeface="Arial" panose="020B0604020202020204" pitchFamily="34" charset="0"/>
                <a:ea typeface="FangSong" panose="02010609060101010101" pitchFamily="49" charset="-122"/>
                <a:cs typeface="Arial" panose="020B0604020202020204" pitchFamily="34" charset="0"/>
              </a:rPr>
              <a:t>Complexity</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science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AI</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157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 Reconstruction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Creating neural time series models with Gluon Time Series | AWS ...">
            <a:extLst>
              <a:ext uri="{FF2B5EF4-FFF2-40B4-BE49-F238E27FC236}">
                <a16:creationId xmlns:a16="http://schemas.microsoft.com/office/drawing/2014/main" id="{40657F39-0497-8839-8712-4C4549C6F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64" y="1498087"/>
            <a:ext cx="2895600" cy="1253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reating neural time series models with Gluon Time Series | AWS ...">
            <a:extLst>
              <a:ext uri="{FF2B5EF4-FFF2-40B4-BE49-F238E27FC236}">
                <a16:creationId xmlns:a16="http://schemas.microsoft.com/office/drawing/2014/main" id="{8E385B51-B08B-3DD4-12DF-96B6E19E6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60" y="2901625"/>
            <a:ext cx="2895603" cy="1253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reating neural time series models with Gluon Time Series | AWS ...">
            <a:extLst>
              <a:ext uri="{FF2B5EF4-FFF2-40B4-BE49-F238E27FC236}">
                <a16:creationId xmlns:a16="http://schemas.microsoft.com/office/drawing/2014/main" id="{4A0D3E2F-BB0A-0493-25D3-58F9CE444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258" y="4260141"/>
            <a:ext cx="2895605" cy="125338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28DBE6F-258C-89E9-69F8-E9A2E7EB5C68}"/>
              </a:ext>
            </a:extLst>
          </p:cNvPr>
          <p:cNvPicPr>
            <a:picLocks noChangeAspect="1"/>
          </p:cNvPicPr>
          <p:nvPr/>
        </p:nvPicPr>
        <p:blipFill>
          <a:blip r:embed="rId4"/>
          <a:stretch>
            <a:fillRect/>
          </a:stretch>
        </p:blipFill>
        <p:spPr>
          <a:xfrm>
            <a:off x="4648200" y="2023631"/>
            <a:ext cx="2895600" cy="2609850"/>
          </a:xfrm>
          <a:prstGeom prst="rect">
            <a:avLst/>
          </a:prstGeom>
        </p:spPr>
      </p:pic>
      <p:sp>
        <p:nvSpPr>
          <p:cNvPr id="9" name="右箭头 8">
            <a:extLst>
              <a:ext uri="{FF2B5EF4-FFF2-40B4-BE49-F238E27FC236}">
                <a16:creationId xmlns:a16="http://schemas.microsoft.com/office/drawing/2014/main" id="{3D4ED2F1-C009-4002-5414-76C58F8297C1}"/>
              </a:ext>
            </a:extLst>
          </p:cNvPr>
          <p:cNvSpPr/>
          <p:nvPr/>
        </p:nvSpPr>
        <p:spPr>
          <a:xfrm>
            <a:off x="4018094" y="3328555"/>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1141EC5A-2A97-72AA-340F-D368C883A3E1}"/>
              </a:ext>
            </a:extLst>
          </p:cNvPr>
          <p:cNvSpPr/>
          <p:nvPr/>
        </p:nvSpPr>
        <p:spPr>
          <a:xfrm>
            <a:off x="7768220" y="3289919"/>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B1BC0BB-CAF7-247D-C170-629F18D0352A}"/>
              </a:ext>
            </a:extLst>
          </p:cNvPr>
          <p:cNvPicPr>
            <a:picLocks noChangeAspect="1"/>
          </p:cNvPicPr>
          <p:nvPr/>
        </p:nvPicPr>
        <p:blipFill>
          <a:blip r:embed="rId5"/>
          <a:stretch>
            <a:fillRect/>
          </a:stretch>
        </p:blipFill>
        <p:spPr>
          <a:xfrm>
            <a:off x="8352747" y="1762557"/>
            <a:ext cx="2683832" cy="2883692"/>
          </a:xfrm>
          <a:prstGeom prst="rect">
            <a:avLst/>
          </a:prstGeom>
        </p:spPr>
      </p:pic>
      <p:sp>
        <p:nvSpPr>
          <p:cNvPr id="17" name="文本框 16">
            <a:extLst>
              <a:ext uri="{FF2B5EF4-FFF2-40B4-BE49-F238E27FC236}">
                <a16:creationId xmlns:a16="http://schemas.microsoft.com/office/drawing/2014/main" id="{20D3F8E6-F6D7-743C-BAF1-B86DDDC9CAE0}"/>
              </a:ext>
            </a:extLst>
          </p:cNvPr>
          <p:cNvSpPr txBox="1"/>
          <p:nvPr/>
        </p:nvSpPr>
        <p:spPr>
          <a:xfrm>
            <a:off x="8718884" y="4886833"/>
            <a:ext cx="2317695" cy="646331"/>
          </a:xfrm>
          <a:prstGeom prst="rect">
            <a:avLst/>
          </a:prstGeom>
          <a:noFill/>
        </p:spPr>
        <p:txBody>
          <a:bodyPr wrap="square" rtlCol="0">
            <a:spAutoFit/>
          </a:bodyPr>
          <a:lstStyle/>
          <a:p>
            <a:r>
              <a:rPr kumimoji="1" lang="en-US" altLang="zh-CN" dirty="0"/>
              <a:t>Inferred Network and Dynamics</a:t>
            </a:r>
            <a:endParaRPr kumimoji="1" lang="zh-CN" altLang="en-US" dirty="0"/>
          </a:p>
        </p:txBody>
      </p:sp>
      <p:sp>
        <p:nvSpPr>
          <p:cNvPr id="18" name="文本框 17">
            <a:extLst>
              <a:ext uri="{FF2B5EF4-FFF2-40B4-BE49-F238E27FC236}">
                <a16:creationId xmlns:a16="http://schemas.microsoft.com/office/drawing/2014/main" id="{C0F51BA4-6B7C-7C3D-7DCB-BAB37D95F46B}"/>
              </a:ext>
            </a:extLst>
          </p:cNvPr>
          <p:cNvSpPr txBox="1"/>
          <p:nvPr/>
        </p:nvSpPr>
        <p:spPr>
          <a:xfrm>
            <a:off x="4999108" y="1621745"/>
            <a:ext cx="3940936" cy="369332"/>
          </a:xfrm>
          <a:prstGeom prst="rect">
            <a:avLst/>
          </a:prstGeom>
          <a:noFill/>
        </p:spPr>
        <p:txBody>
          <a:bodyPr wrap="square" rtlCol="0">
            <a:spAutoFit/>
          </a:bodyPr>
          <a:lstStyle/>
          <a:p>
            <a:r>
              <a:rPr kumimoji="1" lang="en-US" altLang="zh-CN" dirty="0"/>
              <a:t>Graph Neural Network</a:t>
            </a:r>
            <a:endParaRPr kumimoji="1" lang="zh-CN" altLang="en-US" dirty="0"/>
          </a:p>
        </p:txBody>
      </p:sp>
      <p:sp>
        <p:nvSpPr>
          <p:cNvPr id="10" name="文本框 9">
            <a:extLst>
              <a:ext uri="{FF2B5EF4-FFF2-40B4-BE49-F238E27FC236}">
                <a16:creationId xmlns:a16="http://schemas.microsoft.com/office/drawing/2014/main" id="{0BEAFF1F-18F7-E254-4812-540EA2E3488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1" name="图片 10">
            <a:extLst>
              <a:ext uri="{FF2B5EF4-FFF2-40B4-BE49-F238E27FC236}">
                <a16:creationId xmlns:a16="http://schemas.microsoft.com/office/drawing/2014/main" id="{FE124854-79FB-14A3-469A-D3BC152B22F5}"/>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2" name="Picture 5" descr="Z:\e\建院\logo\uplogo copy.png">
            <a:extLst>
              <a:ext uri="{FF2B5EF4-FFF2-40B4-BE49-F238E27FC236}">
                <a16:creationId xmlns:a16="http://schemas.microsoft.com/office/drawing/2014/main" id="{5A753EE9-72A1-AC52-DB1D-BAF0B72EE83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686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Various Dynamics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3262628-3A47-547B-80A4-CB0772898A90}"/>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A32B0D2-EA13-8195-5B3F-8A80A1CB4939}"/>
                  </a:ext>
                </a:extLst>
              </p:cNvPr>
              <p:cNvSpPr txBox="1"/>
              <p:nvPr/>
            </p:nvSpPr>
            <p:spPr>
              <a:xfrm>
                <a:off x="642144" y="4983815"/>
                <a:ext cx="3343544" cy="834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 altLang="zh-CN" i="1" smtClean="0">
                              <a:latin typeface="Cambria Math" panose="02040503050406030204" pitchFamily="18" charset="0"/>
                            </a:rPr>
                          </m:ctrlPr>
                        </m:fPr>
                        <m:num>
                          <m:r>
                            <a:rPr kumimoji="1" lang="en" altLang="zh-CN" i="1" smtClean="0">
                              <a:latin typeface="Cambria Math" panose="02040503050406030204" pitchFamily="18" charset="0"/>
                            </a:rPr>
                            <m:t>𝑑</m:t>
                          </m:r>
                          <m:sSub>
                            <m:sSubPr>
                              <m:ctrlPr>
                                <a:rPr kumimoji="1" lang="en" altLang="zh-CN" i="1" smtClean="0">
                                  <a:latin typeface="Cambria Math" panose="02040503050406030204" pitchFamily="18" charset="0"/>
                                </a:rPr>
                              </m:ctrlPr>
                            </m:sSubPr>
                            <m:e>
                              <m:r>
                                <a:rPr kumimoji="1" lang="en" altLang="zh-CN" i="1" smtClean="0">
                                  <a:latin typeface="Cambria Math" panose="02040503050406030204" pitchFamily="18" charset="0"/>
                                  <a:ea typeface="Cambria Math" panose="02040503050406030204" pitchFamily="18" charset="0"/>
                                </a:rPr>
                                <m:t>𝜙</m:t>
                              </m:r>
                            </m:e>
                            <m:sub>
                              <m:r>
                                <a:rPr kumimoji="1" lang="en-US" altLang="zh-CN" b="0" i="1" smtClean="0">
                                  <a:latin typeface="Cambria Math" panose="02040503050406030204" pitchFamily="18" charset="0"/>
                                </a:rPr>
                                <m:t>𝑖</m:t>
                              </m:r>
                            </m:sub>
                          </m:sSub>
                        </m:num>
                        <m:den>
                          <m:r>
                            <a:rPr kumimoji="1" lang="en" altLang="zh-CN" i="1" smtClean="0">
                              <a:latin typeface="Cambria Math" panose="02040503050406030204" pitchFamily="18" charset="0"/>
                            </a:rPr>
                            <m:t>𝑑</m:t>
                          </m:r>
                          <m:r>
                            <a:rPr kumimoji="1" lang="en-US" altLang="zh-CN" b="0" i="1" smtClean="0">
                              <a:latin typeface="Cambria Math" panose="02040503050406030204" pitchFamily="18" charset="0"/>
                            </a:rPr>
                            <m:t>𝑡</m:t>
                          </m:r>
                        </m:den>
                      </m:f>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𝜔</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sub>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𝑖𝑗</m:t>
                              </m:r>
                            </m:sub>
                          </m:sSub>
                          <m:r>
                            <m:rPr>
                              <m:sty m:val="p"/>
                            </m:rPr>
                            <a:rPr kumimoji="1" lang="en-US" altLang="zh-CN" b="0" i="0" smtClean="0">
                              <a:latin typeface="Cambria Math" panose="02040503050406030204" pitchFamily="18" charset="0"/>
                            </a:rPr>
                            <m:t>sin</m:t>
                          </m:r>
                          <m:r>
                            <a:rPr kumimoji="1" lang="en-US" altLang="zh-CN" b="0" i="1" smtClean="0">
                              <a:latin typeface="Cambria Math" panose="02040503050406030204" pitchFamily="18" charset="0"/>
                            </a:rPr>
                            <m:t>⁡</m:t>
                          </m:r>
                          <m:r>
                            <a:rPr kumimoji="1" lang="en" altLang="zh-CN" i="1" smtClean="0">
                              <a:latin typeface="Cambria Math" panose="02040503050406030204" pitchFamily="18" charset="0"/>
                            </a:rPr>
                            <m:t> </m:t>
                          </m:r>
                          <m:r>
                            <a:rPr kumimoji="1" lang="en-US" altLang="zh-CN" b="0" i="1" smtClean="0">
                              <a:latin typeface="Cambria Math" panose="02040503050406030204" pitchFamily="18" charset="0"/>
                            </a:rPr>
                            <m:t>(</m:t>
                          </m:r>
                          <m:sSub>
                            <m:sSubPr>
                              <m:ctrlPr>
                                <a:rPr kumimoji="1" lang="en" altLang="zh-CN" i="1">
                                  <a:latin typeface="Cambria Math" panose="02040503050406030204" pitchFamily="18" charset="0"/>
                                </a:rPr>
                              </m:ctrlPr>
                            </m:sSubPr>
                            <m:e>
                              <m:r>
                                <a:rPr kumimoji="1" lang="en" altLang="zh-CN" i="1">
                                  <a:latin typeface="Cambria Math" panose="02040503050406030204" pitchFamily="18" charset="0"/>
                                  <a:ea typeface="Cambria Math" panose="02040503050406030204" pitchFamily="18" charset="0"/>
                                </a:rPr>
                                <m:t>𝜙</m:t>
                              </m:r>
                            </m:e>
                            <m:sub>
                              <m:r>
                                <a:rPr kumimoji="1" lang="en-US" altLang="zh-CN" i="1">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 altLang="zh-CN" i="1">
                                  <a:latin typeface="Cambria Math" panose="02040503050406030204" pitchFamily="18" charset="0"/>
                                </a:rPr>
                              </m:ctrlPr>
                            </m:sSubPr>
                            <m:e>
                              <m:r>
                                <a:rPr kumimoji="1" lang="en" altLang="zh-CN" i="1">
                                  <a:latin typeface="Cambria Math" panose="02040503050406030204" pitchFamily="18" charset="0"/>
                                  <a:ea typeface="Cambria Math" panose="02040503050406030204" pitchFamily="18" charset="0"/>
                                </a:rPr>
                                <m:t>𝜙</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e>
                      </m:nary>
                    </m:oMath>
                  </m:oMathPara>
                </a14:m>
                <a:endParaRPr kumimoji="1" lang="zh-CN" altLang="en-US" dirty="0"/>
              </a:p>
            </p:txBody>
          </p:sp>
        </mc:Choice>
        <mc:Fallback xmlns="">
          <p:sp>
            <p:nvSpPr>
              <p:cNvPr id="9" name="文本框 8">
                <a:extLst>
                  <a:ext uri="{FF2B5EF4-FFF2-40B4-BE49-F238E27FC236}">
                    <a16:creationId xmlns:a16="http://schemas.microsoft.com/office/drawing/2014/main" id="{BA32B0D2-EA13-8195-5B3F-8A80A1CB4939}"/>
                  </a:ext>
                </a:extLst>
              </p:cNvPr>
              <p:cNvSpPr txBox="1">
                <a:spLocks noRot="1" noChangeAspect="1" noMove="1" noResize="1" noEditPoints="1" noAdjustHandles="1" noChangeArrowheads="1" noChangeShapeType="1" noTextEdit="1"/>
              </p:cNvSpPr>
              <p:nvPr/>
            </p:nvSpPr>
            <p:spPr>
              <a:xfrm>
                <a:off x="642144" y="4983815"/>
                <a:ext cx="3343544" cy="834587"/>
              </a:xfrm>
              <a:prstGeom prst="rect">
                <a:avLst/>
              </a:prstGeom>
              <a:blipFill>
                <a:blip r:embed="rId4"/>
                <a:stretch>
                  <a:fillRect l="-1136" t="-103030" r="-2273" b="-16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240D1CA-3086-5285-309C-E7B73794BD07}"/>
                  </a:ext>
                </a:extLst>
              </p:cNvPr>
              <p:cNvSpPr txBox="1"/>
              <p:nvPr/>
            </p:nvSpPr>
            <p:spPr>
              <a:xfrm>
                <a:off x="4158872" y="4819217"/>
                <a:ext cx="3979862" cy="7418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𝑖</m:t>
                          </m:r>
                        </m:sub>
                      </m:sSub>
                      <m:d>
                        <m:dPr>
                          <m:ctrlPr>
                            <a:rPr kumimoji="1" lang="en-US" altLang="zh-CN" sz="1600" b="0" i="1" smtClean="0">
                              <a:latin typeface="Cambria Math" panose="02040503050406030204" pitchFamily="18" charset="0"/>
                            </a:rPr>
                          </m:ctrlPr>
                        </m:dPr>
                        <m:e>
                          <m: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e>
                      </m:d>
                      <m:r>
                        <a:rPr kumimoji="1" lang="en-US" altLang="zh-CN" sz="1600" b="0" i="1" smtClean="0">
                          <a:latin typeface="Cambria Math" panose="02040503050406030204" pitchFamily="18" charset="0"/>
                        </a:rPr>
                        <m:t>=</m:t>
                      </m:r>
                      <m:d>
                        <m:dPr>
                          <m:ctrlPr>
                            <a:rPr kumimoji="1" lang="en-US" altLang="zh-CN" sz="1600" b="0" i="1" smtClean="0">
                              <a:latin typeface="Cambria Math" panose="02040503050406030204" pitchFamily="18" charset="0"/>
                            </a:rPr>
                          </m:ctrlPr>
                        </m:dPr>
                        <m:e>
                          <m:r>
                            <a:rPr kumimoji="1" lang="en-US" altLang="zh-CN" sz="1600" b="0" i="1" smtClean="0">
                              <a:latin typeface="Cambria Math" panose="02040503050406030204" pitchFamily="18" charset="0"/>
                            </a:rPr>
                            <m:t>1−</m:t>
                          </m:r>
                          <m:r>
                            <a:rPr kumimoji="1" lang="en-US" altLang="zh-CN" sz="1600" b="0" i="1" smtClean="0">
                              <a:latin typeface="Cambria Math" panose="02040503050406030204" pitchFamily="18" charset="0"/>
                            </a:rPr>
                            <m:t>𝑠</m:t>
                          </m:r>
                        </m:e>
                      </m:d>
                      <m:r>
                        <a:rPr kumimoji="1" lang="en-US" altLang="zh-CN" sz="1600" b="0" i="1" smtClean="0">
                          <a:latin typeface="Cambria Math" panose="02040503050406030204" pitchFamily="18" charset="0"/>
                        </a:rPr>
                        <m:t>h</m:t>
                      </m:r>
                      <m:d>
                        <m:dPr>
                          <m:ctrlPr>
                            <a:rPr kumimoji="1" lang="en-US" altLang="zh-CN" sz="1600" b="0" i="1" smtClean="0">
                              <a:latin typeface="Cambria Math" panose="02040503050406030204" pitchFamily="18" charset="0"/>
                            </a:rPr>
                          </m:ctrlPr>
                        </m:d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𝑥</m:t>
                              </m:r>
                            </m:e>
                            <m:sub>
                              <m:r>
                                <a:rPr kumimoji="1" lang="en-US" altLang="zh-CN" sz="1600" i="1">
                                  <a:latin typeface="Cambria Math" panose="02040503050406030204" pitchFamily="18" charset="0"/>
                                </a:rPr>
                                <m:t>𝑖</m:t>
                              </m:r>
                            </m:sub>
                          </m:sSub>
                          <m:d>
                            <m:dPr>
                              <m:ctrlPr>
                                <a:rPr kumimoji="1" lang="en-US" altLang="zh-CN" sz="1600" i="1">
                                  <a:latin typeface="Cambria Math" panose="02040503050406030204" pitchFamily="18" charset="0"/>
                                </a:rPr>
                              </m:ctrlPr>
                            </m:dPr>
                            <m:e>
                              <m:r>
                                <a:rPr kumimoji="1" lang="en-US" altLang="zh-CN" sz="1600" i="1">
                                  <a:latin typeface="Cambria Math" panose="02040503050406030204" pitchFamily="18" charset="0"/>
                                </a:rPr>
                                <m:t>𝑡</m:t>
                              </m:r>
                            </m:e>
                          </m:d>
                        </m:e>
                      </m:d>
                      <m:r>
                        <a:rPr kumimoji="1" lang="en-US" altLang="zh-CN" sz="1600" b="0" i="1" smtClean="0">
                          <a:latin typeface="Cambria Math" panose="02040503050406030204" pitchFamily="18" charset="0"/>
                        </a:rPr>
                        <m:t>+</m:t>
                      </m:r>
                      <m:f>
                        <m:fPr>
                          <m:ctrlPr>
                            <a:rPr kumimoji="1" lang="en-US" altLang="zh-CN" sz="1600" b="0" i="1" smtClean="0">
                              <a:latin typeface="Cambria Math" panose="02040503050406030204" pitchFamily="18" charset="0"/>
                            </a:rPr>
                          </m:ctrlPr>
                        </m:fPr>
                        <m:num>
                          <m:r>
                            <a:rPr kumimoji="1" lang="en-US" altLang="zh-CN" sz="1600" b="0" i="1" smtClean="0">
                              <a:latin typeface="Cambria Math" panose="02040503050406030204" pitchFamily="18" charset="0"/>
                            </a:rPr>
                            <m:t>𝑠</m:t>
                          </m:r>
                        </m:num>
                        <m:den>
                          <m:r>
                            <a:rPr kumimoji="1" lang="en-US" altLang="zh-CN" sz="1600" b="0" i="1" smtClean="0">
                              <a:latin typeface="Cambria Math" panose="02040503050406030204" pitchFamily="18" charset="0"/>
                            </a:rPr>
                            <m:t>𝐷</m:t>
                          </m:r>
                        </m:den>
                      </m:f>
                      <m:nary>
                        <m:naryPr>
                          <m:chr m:val="∑"/>
                          <m:ctrlPr>
                            <a:rPr kumimoji="1" lang="en-US" altLang="zh-CN" sz="1600" i="1">
                              <a:latin typeface="Cambria Math" panose="02040503050406030204" pitchFamily="18" charset="0"/>
                            </a:rPr>
                          </m:ctrlPr>
                        </m:naryPr>
                        <m:sub>
                          <m:r>
                            <m:rPr>
                              <m:brk m:alnAt="23"/>
                            </m:rPr>
                            <a:rPr kumimoji="1" lang="en-US" altLang="zh-CN" sz="1600" i="1">
                              <a:latin typeface="Cambria Math" panose="02040503050406030204" pitchFamily="18" charset="0"/>
                            </a:rPr>
                            <m:t>𝑗</m:t>
                          </m:r>
                          <m:r>
                            <a:rPr kumimoji="1" lang="en-US" altLang="zh-CN" sz="1600" i="1">
                              <a:latin typeface="Cambria Math" panose="02040503050406030204" pitchFamily="18" charset="0"/>
                              <a:ea typeface="Cambria Math" panose="02040503050406030204" pitchFamily="18" charset="0"/>
                            </a:rPr>
                            <m:t>≠</m:t>
                          </m:r>
                          <m:r>
                            <a:rPr kumimoji="1" lang="en-US" altLang="zh-CN" sz="1600" i="1">
                              <a:latin typeface="Cambria Math" panose="02040503050406030204" pitchFamily="18" charset="0"/>
                              <a:ea typeface="Cambria Math" panose="02040503050406030204" pitchFamily="18" charset="0"/>
                            </a:rPr>
                            <m:t>𝑖</m:t>
                          </m:r>
                        </m:sub>
                        <m:sup/>
                        <m:e>
                          <m:r>
                            <a:rPr kumimoji="1" lang="en-US" altLang="zh-CN" sz="1600" b="0" i="1" smtClean="0">
                              <a:latin typeface="Cambria Math" panose="02040503050406030204" pitchFamily="18" charset="0"/>
                              <a:ea typeface="Cambria Math" panose="02040503050406030204" pitchFamily="18" charset="0"/>
                            </a:rPr>
                            <m:t>h</m:t>
                          </m:r>
                          <m:d>
                            <m:dPr>
                              <m:ctrlPr>
                                <a:rPr kumimoji="1" lang="en-US" altLang="zh-CN" sz="1600" i="1">
                                  <a:latin typeface="Cambria Math" panose="02040503050406030204" pitchFamily="18" charset="0"/>
                                </a:rPr>
                              </m:ctrlPr>
                            </m:d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𝑥</m:t>
                                  </m:r>
                                </m:e>
                                <m:sub>
                                  <m:r>
                                    <a:rPr kumimoji="1" lang="en-US" altLang="zh-CN" sz="1600" b="0" i="1" smtClean="0">
                                      <a:latin typeface="Cambria Math" panose="02040503050406030204" pitchFamily="18" charset="0"/>
                                    </a:rPr>
                                    <m:t>𝑗</m:t>
                                  </m:r>
                                </m:sub>
                              </m:sSub>
                              <m:d>
                                <m:dPr>
                                  <m:ctrlPr>
                                    <a:rPr kumimoji="1" lang="en-US" altLang="zh-CN" sz="1600" i="1">
                                      <a:latin typeface="Cambria Math" panose="02040503050406030204" pitchFamily="18" charset="0"/>
                                    </a:rPr>
                                  </m:ctrlPr>
                                </m:dPr>
                                <m:e>
                                  <m:r>
                                    <a:rPr kumimoji="1" lang="en-US" altLang="zh-CN" sz="1600" i="1">
                                      <a:latin typeface="Cambria Math" panose="02040503050406030204" pitchFamily="18" charset="0"/>
                                    </a:rPr>
                                    <m:t>𝑡</m:t>
                                  </m:r>
                                </m:e>
                              </m:d>
                            </m:e>
                          </m:d>
                        </m:e>
                      </m:nary>
                    </m:oMath>
                  </m:oMathPara>
                </a14:m>
                <a:endParaRPr kumimoji="1" lang="zh-CN" altLang="en-US" sz="1600" dirty="0"/>
              </a:p>
            </p:txBody>
          </p:sp>
        </mc:Choice>
        <mc:Fallback xmlns="">
          <p:sp>
            <p:nvSpPr>
              <p:cNvPr id="10" name="文本框 9">
                <a:extLst>
                  <a:ext uri="{FF2B5EF4-FFF2-40B4-BE49-F238E27FC236}">
                    <a16:creationId xmlns:a16="http://schemas.microsoft.com/office/drawing/2014/main" id="{2240D1CA-3086-5285-309C-E7B73794BD07}"/>
                  </a:ext>
                </a:extLst>
              </p:cNvPr>
              <p:cNvSpPr txBox="1">
                <a:spLocks noRot="1" noChangeAspect="1" noMove="1" noResize="1" noEditPoints="1" noAdjustHandles="1" noChangeArrowheads="1" noChangeShapeType="1" noTextEdit="1"/>
              </p:cNvSpPr>
              <p:nvPr/>
            </p:nvSpPr>
            <p:spPr>
              <a:xfrm>
                <a:off x="4158872" y="4819217"/>
                <a:ext cx="3979862" cy="741870"/>
              </a:xfrm>
              <a:prstGeom prst="rect">
                <a:avLst/>
              </a:prstGeom>
              <a:blipFill>
                <a:blip r:embed="rId5"/>
                <a:stretch>
                  <a:fillRect l="-318" t="-105085" b="-164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F325661-819B-9662-85E6-7F4A9F8E1D7D}"/>
                  </a:ext>
                </a:extLst>
              </p:cNvPr>
              <p:cNvSpPr/>
              <p:nvPr/>
            </p:nvSpPr>
            <p:spPr>
              <a:xfrm>
                <a:off x="5318288" y="5734346"/>
                <a:ext cx="19705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h</m:t>
                      </m:r>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𝜆</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2" name="矩形 11">
                <a:extLst>
                  <a:ext uri="{FF2B5EF4-FFF2-40B4-BE49-F238E27FC236}">
                    <a16:creationId xmlns:a16="http://schemas.microsoft.com/office/drawing/2014/main" id="{5F325661-819B-9662-85E6-7F4A9F8E1D7D}"/>
                  </a:ext>
                </a:extLst>
              </p:cNvPr>
              <p:cNvSpPr>
                <a:spLocks noRot="1" noChangeAspect="1" noMove="1" noResize="1" noEditPoints="1" noAdjustHandles="1" noChangeArrowheads="1" noChangeShapeType="1" noTextEdit="1"/>
              </p:cNvSpPr>
              <p:nvPr/>
            </p:nvSpPr>
            <p:spPr>
              <a:xfrm>
                <a:off x="5318288" y="5734346"/>
                <a:ext cx="1970539" cy="369332"/>
              </a:xfrm>
              <a:prstGeom prst="rect">
                <a:avLst/>
              </a:prstGeom>
              <a:blipFill>
                <a:blip r:embed="rId6"/>
                <a:stretch>
                  <a:fillRect b="-13333"/>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0325A433-CFC6-A8F6-998B-C44D1FA9131E}"/>
              </a:ext>
            </a:extLst>
          </p:cNvPr>
          <p:cNvPicPr>
            <a:picLocks noChangeAspect="1"/>
          </p:cNvPicPr>
          <p:nvPr/>
        </p:nvPicPr>
        <p:blipFill>
          <a:blip r:embed="rId7"/>
          <a:stretch>
            <a:fillRect/>
          </a:stretch>
        </p:blipFill>
        <p:spPr>
          <a:xfrm>
            <a:off x="642144" y="1286808"/>
            <a:ext cx="11227049" cy="3048403"/>
          </a:xfrm>
          <a:prstGeom prst="rect">
            <a:avLst/>
          </a:prstGeom>
        </p:spPr>
      </p:pic>
      <p:pic>
        <p:nvPicPr>
          <p:cNvPr id="15" name="图片 14">
            <a:extLst>
              <a:ext uri="{FF2B5EF4-FFF2-40B4-BE49-F238E27FC236}">
                <a16:creationId xmlns:a16="http://schemas.microsoft.com/office/drawing/2014/main" id="{C1693AFA-AF34-2DAB-FCAC-FC78DD289CAF}"/>
              </a:ext>
            </a:extLst>
          </p:cNvPr>
          <p:cNvPicPr>
            <a:picLocks noChangeAspect="1"/>
          </p:cNvPicPr>
          <p:nvPr/>
        </p:nvPicPr>
        <p:blipFill>
          <a:blip r:embed="rId8"/>
          <a:stretch>
            <a:fillRect/>
          </a:stretch>
        </p:blipFill>
        <p:spPr>
          <a:xfrm>
            <a:off x="8621427" y="4565611"/>
            <a:ext cx="2860763" cy="1353479"/>
          </a:xfrm>
          <a:prstGeom prst="rect">
            <a:avLst/>
          </a:prstGeom>
        </p:spPr>
      </p:pic>
      <p:pic>
        <p:nvPicPr>
          <p:cNvPr id="6" name="图片 5">
            <a:extLst>
              <a:ext uri="{FF2B5EF4-FFF2-40B4-BE49-F238E27FC236}">
                <a16:creationId xmlns:a16="http://schemas.microsoft.com/office/drawing/2014/main" id="{802F63BE-C460-A1BE-721C-FF5838295DCF}"/>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3C65717A-A50C-7C82-BB49-A9F1D4A84653}"/>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6520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Gumbel Graph 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1466809E-D766-9D6D-058F-8C9ED7CF9BB6}"/>
              </a:ext>
            </a:extLst>
          </p:cNvPr>
          <p:cNvSpPr/>
          <p:nvPr/>
        </p:nvSpPr>
        <p:spPr>
          <a:xfrm>
            <a:off x="724829" y="6288440"/>
            <a:ext cx="3533916" cy="369332"/>
          </a:xfrm>
          <a:prstGeom prst="rect">
            <a:avLst/>
          </a:prstGeom>
        </p:spPr>
        <p:txBody>
          <a:bodyPr wrap="none">
            <a:spAutoFit/>
          </a:bodyPr>
          <a:lstStyle/>
          <a:p>
            <a:r>
              <a:rPr lang="en" altLang="zh-CN" dirty="0"/>
              <a:t>https://</a:t>
            </a:r>
            <a:r>
              <a:rPr lang="en" altLang="zh-CN" dirty="0" err="1"/>
              <a:t>arxiv.org</a:t>
            </a:r>
            <a:r>
              <a:rPr lang="en" altLang="zh-CN" dirty="0"/>
              <a:t>/abs/1812.11482v3</a:t>
            </a:r>
            <a:endParaRPr lang="zh-CN" altLang="en-US" dirty="0"/>
          </a:p>
        </p:txBody>
      </p:sp>
      <p:pic>
        <p:nvPicPr>
          <p:cNvPr id="5" name="图片 4">
            <a:extLst>
              <a:ext uri="{FF2B5EF4-FFF2-40B4-BE49-F238E27FC236}">
                <a16:creationId xmlns:a16="http://schemas.microsoft.com/office/drawing/2014/main" id="{8F752C6C-747C-4E29-FEAC-AAA30024E5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0795" y="1268733"/>
            <a:ext cx="6294655" cy="4537263"/>
          </a:xfrm>
          <a:prstGeom prst="rect">
            <a:avLst/>
          </a:prstGeom>
        </p:spPr>
      </p:pic>
      <p:pic>
        <p:nvPicPr>
          <p:cNvPr id="11" name="图片 10">
            <a:extLst>
              <a:ext uri="{FF2B5EF4-FFF2-40B4-BE49-F238E27FC236}">
                <a16:creationId xmlns:a16="http://schemas.microsoft.com/office/drawing/2014/main" id="{B6DC3352-2694-D763-3A3F-D2C26A8375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70959" y="453256"/>
            <a:ext cx="1339997" cy="1339997"/>
          </a:xfrm>
          <a:prstGeom prst="rect">
            <a:avLst/>
          </a:prstGeom>
        </p:spPr>
      </p:pic>
      <p:pic>
        <p:nvPicPr>
          <p:cNvPr id="12" name="图片 11">
            <a:extLst>
              <a:ext uri="{FF2B5EF4-FFF2-40B4-BE49-F238E27FC236}">
                <a16:creationId xmlns:a16="http://schemas.microsoft.com/office/drawing/2014/main" id="{0C4072DA-9D52-D23C-0BFF-0BC6BE4CCC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7660" y="453256"/>
            <a:ext cx="1184179" cy="1280494"/>
          </a:xfrm>
          <a:prstGeom prst="rect">
            <a:avLst/>
          </a:prstGeom>
        </p:spPr>
      </p:pic>
      <p:pic>
        <p:nvPicPr>
          <p:cNvPr id="14" name="图片 13">
            <a:extLst>
              <a:ext uri="{FF2B5EF4-FFF2-40B4-BE49-F238E27FC236}">
                <a16:creationId xmlns:a16="http://schemas.microsoft.com/office/drawing/2014/main" id="{0D8F9C36-0392-9F4D-D510-6332E3C3679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70959" y="2333923"/>
            <a:ext cx="1339997" cy="1339997"/>
          </a:xfrm>
          <a:prstGeom prst="rect">
            <a:avLst/>
          </a:prstGeom>
        </p:spPr>
      </p:pic>
      <p:pic>
        <p:nvPicPr>
          <p:cNvPr id="15" name="图片 14">
            <a:extLst>
              <a:ext uri="{FF2B5EF4-FFF2-40B4-BE49-F238E27FC236}">
                <a16:creationId xmlns:a16="http://schemas.microsoft.com/office/drawing/2014/main" id="{EEB3934B-5998-0C4D-01A1-D8A7A2873EF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36247" y="2333923"/>
            <a:ext cx="1215592" cy="1426343"/>
          </a:xfrm>
          <a:prstGeom prst="rect">
            <a:avLst/>
          </a:prstGeom>
        </p:spPr>
      </p:pic>
      <p:pic>
        <p:nvPicPr>
          <p:cNvPr id="16" name="图片 15">
            <a:extLst>
              <a:ext uri="{FF2B5EF4-FFF2-40B4-BE49-F238E27FC236}">
                <a16:creationId xmlns:a16="http://schemas.microsoft.com/office/drawing/2014/main" id="{90EC76B4-FE49-3F7B-F84F-3BCE9316A90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470959" y="4080938"/>
            <a:ext cx="1340335" cy="1340335"/>
          </a:xfrm>
          <a:prstGeom prst="rect">
            <a:avLst/>
          </a:prstGeom>
        </p:spPr>
      </p:pic>
      <p:pic>
        <p:nvPicPr>
          <p:cNvPr id="17" name="图片 16">
            <a:extLst>
              <a:ext uri="{FF2B5EF4-FFF2-40B4-BE49-F238E27FC236}">
                <a16:creationId xmlns:a16="http://schemas.microsoft.com/office/drawing/2014/main" id="{B688EABA-5F19-0016-80B8-5794B3017F2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059066" y="4119425"/>
            <a:ext cx="1407074" cy="1340335"/>
          </a:xfrm>
          <a:prstGeom prst="rect">
            <a:avLst/>
          </a:prstGeom>
        </p:spPr>
      </p:pic>
      <p:sp>
        <p:nvSpPr>
          <p:cNvPr id="18" name="文本框 17">
            <a:extLst>
              <a:ext uri="{FF2B5EF4-FFF2-40B4-BE49-F238E27FC236}">
                <a16:creationId xmlns:a16="http://schemas.microsoft.com/office/drawing/2014/main" id="{6653ADCE-1188-371E-9544-D00B2B6F7DF9}"/>
              </a:ext>
            </a:extLst>
          </p:cNvPr>
          <p:cNvSpPr txBox="1"/>
          <p:nvPr/>
        </p:nvSpPr>
        <p:spPr>
          <a:xfrm>
            <a:off x="8470959" y="1909356"/>
            <a:ext cx="1388515" cy="369332"/>
          </a:xfrm>
          <a:prstGeom prst="rect">
            <a:avLst/>
          </a:prstGeom>
          <a:noFill/>
        </p:spPr>
        <p:txBody>
          <a:bodyPr wrap="square" rtlCol="0">
            <a:spAutoFit/>
          </a:bodyPr>
          <a:lstStyle/>
          <a:p>
            <a:pPr algn="ctr"/>
            <a:r>
              <a:rPr kumimoji="1" lang="zh-CN" altLang="en-US" dirty="0"/>
              <a:t>张章</a:t>
            </a:r>
          </a:p>
        </p:txBody>
      </p:sp>
      <p:sp>
        <p:nvSpPr>
          <p:cNvPr id="19" name="文本框 18">
            <a:extLst>
              <a:ext uri="{FF2B5EF4-FFF2-40B4-BE49-F238E27FC236}">
                <a16:creationId xmlns:a16="http://schemas.microsoft.com/office/drawing/2014/main" id="{ED9AAC8B-117A-580D-24BF-2678914EA60D}"/>
              </a:ext>
            </a:extLst>
          </p:cNvPr>
          <p:cNvSpPr txBox="1"/>
          <p:nvPr/>
        </p:nvSpPr>
        <p:spPr>
          <a:xfrm>
            <a:off x="10077625" y="1908243"/>
            <a:ext cx="1388515" cy="369332"/>
          </a:xfrm>
          <a:prstGeom prst="rect">
            <a:avLst/>
          </a:prstGeom>
          <a:noFill/>
        </p:spPr>
        <p:txBody>
          <a:bodyPr wrap="square" rtlCol="0">
            <a:spAutoFit/>
          </a:bodyPr>
          <a:lstStyle/>
          <a:p>
            <a:pPr algn="ctr"/>
            <a:r>
              <a:rPr kumimoji="1" lang="zh-CN" altLang="en-US" dirty="0"/>
              <a:t>赵诣</a:t>
            </a:r>
          </a:p>
        </p:txBody>
      </p:sp>
      <p:sp>
        <p:nvSpPr>
          <p:cNvPr id="20" name="文本框 19">
            <a:extLst>
              <a:ext uri="{FF2B5EF4-FFF2-40B4-BE49-F238E27FC236}">
                <a16:creationId xmlns:a16="http://schemas.microsoft.com/office/drawing/2014/main" id="{DC37D024-E0EF-8FFF-E358-7FCF1992A9A7}"/>
              </a:ext>
            </a:extLst>
          </p:cNvPr>
          <p:cNvSpPr txBox="1"/>
          <p:nvPr/>
        </p:nvSpPr>
        <p:spPr>
          <a:xfrm>
            <a:off x="8446699" y="3760609"/>
            <a:ext cx="1388515" cy="369332"/>
          </a:xfrm>
          <a:prstGeom prst="rect">
            <a:avLst/>
          </a:prstGeom>
          <a:noFill/>
        </p:spPr>
        <p:txBody>
          <a:bodyPr wrap="square" rtlCol="0">
            <a:spAutoFit/>
          </a:bodyPr>
          <a:lstStyle/>
          <a:p>
            <a:pPr algn="ctr"/>
            <a:r>
              <a:rPr kumimoji="1" lang="zh-CN" altLang="en-US" dirty="0"/>
              <a:t>刘晶</a:t>
            </a:r>
          </a:p>
        </p:txBody>
      </p:sp>
      <p:sp>
        <p:nvSpPr>
          <p:cNvPr id="21" name="文本框 20">
            <a:extLst>
              <a:ext uri="{FF2B5EF4-FFF2-40B4-BE49-F238E27FC236}">
                <a16:creationId xmlns:a16="http://schemas.microsoft.com/office/drawing/2014/main" id="{FB3EADEF-D088-43FF-06C7-F3C8C1EB413F}"/>
              </a:ext>
            </a:extLst>
          </p:cNvPr>
          <p:cNvSpPr txBox="1"/>
          <p:nvPr/>
        </p:nvSpPr>
        <p:spPr>
          <a:xfrm>
            <a:off x="10020858" y="3759462"/>
            <a:ext cx="1388515" cy="369332"/>
          </a:xfrm>
          <a:prstGeom prst="rect">
            <a:avLst/>
          </a:prstGeom>
          <a:noFill/>
        </p:spPr>
        <p:txBody>
          <a:bodyPr wrap="square" rtlCol="0">
            <a:spAutoFit/>
          </a:bodyPr>
          <a:lstStyle/>
          <a:p>
            <a:pPr algn="ctr"/>
            <a:r>
              <a:rPr kumimoji="1" lang="zh-CN" altLang="en-US" dirty="0"/>
              <a:t>王硕</a:t>
            </a:r>
          </a:p>
        </p:txBody>
      </p:sp>
      <p:sp>
        <p:nvSpPr>
          <p:cNvPr id="22" name="文本框 21">
            <a:extLst>
              <a:ext uri="{FF2B5EF4-FFF2-40B4-BE49-F238E27FC236}">
                <a16:creationId xmlns:a16="http://schemas.microsoft.com/office/drawing/2014/main" id="{0A155DF7-8706-8F1D-E7CD-F8D293378CDA}"/>
              </a:ext>
            </a:extLst>
          </p:cNvPr>
          <p:cNvSpPr txBox="1"/>
          <p:nvPr/>
        </p:nvSpPr>
        <p:spPr>
          <a:xfrm>
            <a:off x="8422441" y="5475799"/>
            <a:ext cx="1388515" cy="369332"/>
          </a:xfrm>
          <a:prstGeom prst="rect">
            <a:avLst/>
          </a:prstGeom>
          <a:noFill/>
        </p:spPr>
        <p:txBody>
          <a:bodyPr wrap="square" rtlCol="0">
            <a:spAutoFit/>
          </a:bodyPr>
          <a:lstStyle/>
          <a:p>
            <a:pPr algn="ctr"/>
            <a:r>
              <a:rPr kumimoji="1" lang="zh-CN" altLang="en-US" dirty="0"/>
              <a:t>陶如意</a:t>
            </a:r>
          </a:p>
        </p:txBody>
      </p:sp>
      <p:sp>
        <p:nvSpPr>
          <p:cNvPr id="23" name="文本框 22">
            <a:extLst>
              <a:ext uri="{FF2B5EF4-FFF2-40B4-BE49-F238E27FC236}">
                <a16:creationId xmlns:a16="http://schemas.microsoft.com/office/drawing/2014/main" id="{53059906-A8BF-B27D-83A1-732C96B45F57}"/>
              </a:ext>
            </a:extLst>
          </p:cNvPr>
          <p:cNvSpPr txBox="1"/>
          <p:nvPr/>
        </p:nvSpPr>
        <p:spPr>
          <a:xfrm>
            <a:off x="9996600" y="5474652"/>
            <a:ext cx="1388515" cy="369332"/>
          </a:xfrm>
          <a:prstGeom prst="rect">
            <a:avLst/>
          </a:prstGeom>
          <a:noFill/>
        </p:spPr>
        <p:txBody>
          <a:bodyPr wrap="square" rtlCol="0">
            <a:spAutoFit/>
          </a:bodyPr>
          <a:lstStyle/>
          <a:p>
            <a:pPr algn="ctr"/>
            <a:r>
              <a:rPr kumimoji="1" lang="zh-CN" altLang="en-US" dirty="0"/>
              <a:t>张江</a:t>
            </a:r>
          </a:p>
        </p:txBody>
      </p:sp>
      <p:sp>
        <p:nvSpPr>
          <p:cNvPr id="24" name="文本框 23">
            <a:extLst>
              <a:ext uri="{FF2B5EF4-FFF2-40B4-BE49-F238E27FC236}">
                <a16:creationId xmlns:a16="http://schemas.microsoft.com/office/drawing/2014/main" id="{EEFC43DF-A21D-7E0D-21EA-6C0D8E660082}"/>
              </a:ext>
            </a:extLst>
          </p:cNvPr>
          <p:cNvSpPr txBox="1"/>
          <p:nvPr/>
        </p:nvSpPr>
        <p:spPr>
          <a:xfrm>
            <a:off x="13381342" y="5436673"/>
            <a:ext cx="4820560" cy="369332"/>
          </a:xfrm>
          <a:prstGeom prst="rect">
            <a:avLst/>
          </a:prstGeom>
          <a:noFill/>
        </p:spPr>
        <p:txBody>
          <a:bodyPr wrap="square" rtlCol="0">
            <a:spAutoFit/>
          </a:bodyPr>
          <a:lstStyle/>
          <a:p>
            <a:r>
              <a:rPr kumimoji="1" lang="en-US" altLang="zh-CN" dirty="0"/>
              <a:t>Accepted</a:t>
            </a:r>
            <a:r>
              <a:rPr kumimoji="1" lang="zh-CN" altLang="en-US" dirty="0"/>
              <a:t> </a:t>
            </a:r>
            <a:r>
              <a:rPr kumimoji="1" lang="en-US" altLang="zh-CN" dirty="0"/>
              <a:t>by journal of applied network science</a:t>
            </a:r>
            <a:endParaRPr kumimoji="1" lang="zh-CN" altLang="en-US" dirty="0"/>
          </a:p>
        </p:txBody>
      </p:sp>
      <p:pic>
        <p:nvPicPr>
          <p:cNvPr id="3" name="图片 2">
            <a:extLst>
              <a:ext uri="{FF2B5EF4-FFF2-40B4-BE49-F238E27FC236}">
                <a16:creationId xmlns:a16="http://schemas.microsoft.com/office/drawing/2014/main" id="{4C101655-24BC-5E0D-E378-64D090717711}"/>
              </a:ext>
            </a:extLst>
          </p:cNvPr>
          <p:cNvPicPr>
            <a:picLocks noChangeAspect="1"/>
          </p:cNvPicPr>
          <p:nvPr/>
        </p:nvPicPr>
        <p:blipFill>
          <a:blip r:embed="rId10"/>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1D753882-2679-574B-D488-340E4E59E9B9}"/>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353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AIDD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5C9B781-C433-D42F-3962-5E10749F5589}"/>
              </a:ext>
            </a:extLst>
          </p:cNvPr>
          <p:cNvPicPr>
            <a:picLocks noChangeAspect="1"/>
          </p:cNvPicPr>
          <p:nvPr/>
        </p:nvPicPr>
        <p:blipFill>
          <a:blip r:embed="rId3"/>
          <a:stretch>
            <a:fillRect/>
          </a:stretch>
        </p:blipFill>
        <p:spPr>
          <a:xfrm>
            <a:off x="3352489" y="1195687"/>
            <a:ext cx="8587897" cy="4579689"/>
          </a:xfrm>
          <a:prstGeom prst="rect">
            <a:avLst/>
          </a:prstGeom>
        </p:spPr>
      </p:pic>
      <p:sp>
        <p:nvSpPr>
          <p:cNvPr id="4" name="矩形 3">
            <a:extLst>
              <a:ext uri="{FF2B5EF4-FFF2-40B4-BE49-F238E27FC236}">
                <a16:creationId xmlns:a16="http://schemas.microsoft.com/office/drawing/2014/main" id="{1466809E-D766-9D6D-058F-8C9ED7CF9BB6}"/>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3" name="图片 2">
            <a:extLst>
              <a:ext uri="{FF2B5EF4-FFF2-40B4-BE49-F238E27FC236}">
                <a16:creationId xmlns:a16="http://schemas.microsoft.com/office/drawing/2014/main" id="{3FB1F920-AD2E-D6CB-3318-85709211DE51}"/>
              </a:ext>
            </a:extLst>
          </p:cNvPr>
          <p:cNvPicPr>
            <a:picLocks noChangeAspect="1"/>
          </p:cNvPicPr>
          <p:nvPr/>
        </p:nvPicPr>
        <p:blipFill>
          <a:blip r:embed="rId4"/>
          <a:stretch>
            <a:fillRect/>
          </a:stretch>
        </p:blipFill>
        <p:spPr>
          <a:xfrm>
            <a:off x="814039" y="2430042"/>
            <a:ext cx="1767226" cy="2356301"/>
          </a:xfrm>
          <a:prstGeom prst="rect">
            <a:avLst/>
          </a:prstGeom>
        </p:spPr>
      </p:pic>
      <p:sp>
        <p:nvSpPr>
          <p:cNvPr id="5" name="文本框 4">
            <a:extLst>
              <a:ext uri="{FF2B5EF4-FFF2-40B4-BE49-F238E27FC236}">
                <a16:creationId xmlns:a16="http://schemas.microsoft.com/office/drawing/2014/main" id="{BFCDA02C-C493-94BA-6311-E57C11A45115}"/>
              </a:ext>
            </a:extLst>
          </p:cNvPr>
          <p:cNvSpPr txBox="1"/>
          <p:nvPr/>
        </p:nvSpPr>
        <p:spPr>
          <a:xfrm>
            <a:off x="1374486" y="4878971"/>
            <a:ext cx="646331" cy="369332"/>
          </a:xfrm>
          <a:prstGeom prst="rect">
            <a:avLst/>
          </a:prstGeom>
          <a:noFill/>
        </p:spPr>
        <p:txBody>
          <a:bodyPr wrap="none" rtlCol="0">
            <a:spAutoFit/>
          </a:bodyPr>
          <a:lstStyle/>
          <a:p>
            <a:r>
              <a:rPr kumimoji="1" lang="zh-CN" altLang="en-US" dirty="0"/>
              <a:t>张妍</a:t>
            </a:r>
          </a:p>
        </p:txBody>
      </p:sp>
      <p:pic>
        <p:nvPicPr>
          <p:cNvPr id="9" name="图片 8">
            <a:extLst>
              <a:ext uri="{FF2B5EF4-FFF2-40B4-BE49-F238E27FC236}">
                <a16:creationId xmlns:a16="http://schemas.microsoft.com/office/drawing/2014/main" id="{0F757667-55E9-E425-FE5C-402652699A93}"/>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7994E799-3911-059D-935A-C5210117A6E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828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Key 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1466809E-D766-9D6D-058F-8C9ED7CF9BB6}"/>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6" name="图片 5">
            <a:extLst>
              <a:ext uri="{FF2B5EF4-FFF2-40B4-BE49-F238E27FC236}">
                <a16:creationId xmlns:a16="http://schemas.microsoft.com/office/drawing/2014/main" id="{DDAAF320-E230-7655-298A-A1D21AA24F9F}"/>
              </a:ext>
            </a:extLst>
          </p:cNvPr>
          <p:cNvPicPr>
            <a:picLocks noChangeAspect="1"/>
          </p:cNvPicPr>
          <p:nvPr/>
        </p:nvPicPr>
        <p:blipFill>
          <a:blip r:embed="rId3"/>
          <a:stretch>
            <a:fillRect/>
          </a:stretch>
        </p:blipFill>
        <p:spPr>
          <a:xfrm>
            <a:off x="5717219" y="2353773"/>
            <a:ext cx="5963187" cy="2559005"/>
          </a:xfrm>
          <a:prstGeom prst="rect">
            <a:avLst/>
          </a:prstGeom>
        </p:spPr>
      </p:pic>
      <p:grpSp>
        <p:nvGrpSpPr>
          <p:cNvPr id="9" name="组合 8">
            <a:extLst>
              <a:ext uri="{FF2B5EF4-FFF2-40B4-BE49-F238E27FC236}">
                <a16:creationId xmlns:a16="http://schemas.microsoft.com/office/drawing/2014/main" id="{ED4C12DE-5047-2361-4DEA-AEAFA4216197}"/>
              </a:ext>
            </a:extLst>
          </p:cNvPr>
          <p:cNvGrpSpPr/>
          <p:nvPr/>
        </p:nvGrpSpPr>
        <p:grpSpPr>
          <a:xfrm>
            <a:off x="814039" y="1685600"/>
            <a:ext cx="4903180" cy="3059147"/>
            <a:chOff x="831273" y="1956990"/>
            <a:chExt cx="10897539" cy="4719518"/>
          </a:xfrm>
        </p:grpSpPr>
        <p:pic>
          <p:nvPicPr>
            <p:cNvPr id="10" name="Picture 2" descr="Creating neural time series models with Gluon Time Series | AWS ...">
              <a:extLst>
                <a:ext uri="{FF2B5EF4-FFF2-40B4-BE49-F238E27FC236}">
                  <a16:creationId xmlns:a16="http://schemas.microsoft.com/office/drawing/2014/main" id="{D306BE3F-47CE-A257-EA61-2F2601A7A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274" y="1956990"/>
              <a:ext cx="3381375" cy="1463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reating neural time series models with Gluon Time Series | AWS ...">
              <a:extLst>
                <a:ext uri="{FF2B5EF4-FFF2-40B4-BE49-F238E27FC236}">
                  <a16:creationId xmlns:a16="http://schemas.microsoft.com/office/drawing/2014/main" id="{230DDFA3-1043-417F-6C8D-0103C57FF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273" y="3586511"/>
              <a:ext cx="3381375" cy="14636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reating neural time series models with Gluon Time Series | AWS ...">
              <a:extLst>
                <a:ext uri="{FF2B5EF4-FFF2-40B4-BE49-F238E27FC236}">
                  <a16:creationId xmlns:a16="http://schemas.microsoft.com/office/drawing/2014/main" id="{190B2080-7596-6457-C940-EC9AEDF6F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273" y="5212856"/>
              <a:ext cx="3381375" cy="14636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时间序列数据分析步骤| 刘小闯的个人博客">
              <a:extLst>
                <a:ext uri="{FF2B5EF4-FFF2-40B4-BE49-F238E27FC236}">
                  <a16:creationId xmlns:a16="http://schemas.microsoft.com/office/drawing/2014/main" id="{40209E3E-16E3-5C95-6E9B-38851500DA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670" y="3069237"/>
              <a:ext cx="5862142" cy="287544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线箭头连接符 13">
              <a:extLst>
                <a:ext uri="{FF2B5EF4-FFF2-40B4-BE49-F238E27FC236}">
                  <a16:creationId xmlns:a16="http://schemas.microsoft.com/office/drawing/2014/main" id="{19F038AF-CE05-DCE7-F6B2-9AE04B896EC0}"/>
                </a:ext>
              </a:extLst>
            </p:cNvPr>
            <p:cNvCxnSpPr>
              <a:cxnSpLocks/>
              <a:stCxn id="10" idx="3"/>
            </p:cNvCxnSpPr>
            <p:nvPr/>
          </p:nvCxnSpPr>
          <p:spPr>
            <a:xfrm>
              <a:off x="4212649" y="2688816"/>
              <a:ext cx="1203717" cy="1431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757FD968-ED6F-D0D9-CA2A-0469CB8032D7}"/>
                </a:ext>
              </a:extLst>
            </p:cNvPr>
            <p:cNvCxnSpPr>
              <a:stCxn id="12" idx="3"/>
            </p:cNvCxnSpPr>
            <p:nvPr/>
          </p:nvCxnSpPr>
          <p:spPr>
            <a:xfrm flipV="1">
              <a:off x="4212648" y="4560971"/>
              <a:ext cx="1250147" cy="1383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1D4B9641-1E30-8A28-307F-BA2814A3826B}"/>
                </a:ext>
              </a:extLst>
            </p:cNvPr>
            <p:cNvCxnSpPr>
              <a:cxnSpLocks/>
            </p:cNvCxnSpPr>
            <p:nvPr/>
          </p:nvCxnSpPr>
          <p:spPr>
            <a:xfrm>
              <a:off x="4259075" y="4340584"/>
              <a:ext cx="1157291"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9958661-0727-76F9-A0B3-BE1BF1F996D9}"/>
                </a:ext>
              </a:extLst>
            </p:cNvPr>
            <p:cNvSpPr txBox="1"/>
            <p:nvPr/>
          </p:nvSpPr>
          <p:spPr>
            <a:xfrm>
              <a:off x="4212649" y="2193373"/>
              <a:ext cx="4874493" cy="403600"/>
            </a:xfrm>
            <a:prstGeom prst="rect">
              <a:avLst/>
            </a:prstGeom>
            <a:noFill/>
          </p:spPr>
          <p:txBody>
            <a:bodyPr wrap="square" rtlCol="0">
              <a:spAutoFit/>
            </a:bodyPr>
            <a:lstStyle/>
            <a:p>
              <a:r>
                <a:rPr kumimoji="1" lang="en-US" altLang="zh-CN" sz="1100" dirty="0"/>
                <a:t>Gumbel </a:t>
              </a:r>
              <a:r>
                <a:rPr kumimoji="1" lang="en-US" altLang="zh-CN" sz="1100" dirty="0" err="1"/>
                <a:t>softmax</a:t>
              </a:r>
              <a:r>
                <a:rPr kumimoji="1" lang="en-US" altLang="zh-CN" sz="1100" dirty="0"/>
                <a:t> trick</a:t>
              </a:r>
              <a:endParaRPr kumimoji="1" lang="zh-CN" altLang="en-US" sz="1100" dirty="0"/>
            </a:p>
          </p:txBody>
        </p:sp>
      </p:grpSp>
      <p:sp>
        <p:nvSpPr>
          <p:cNvPr id="18" name="文本框 17">
            <a:extLst>
              <a:ext uri="{FF2B5EF4-FFF2-40B4-BE49-F238E27FC236}">
                <a16:creationId xmlns:a16="http://schemas.microsoft.com/office/drawing/2014/main" id="{CFD4519A-1ACD-714F-1AC8-E0DE8507FDFA}"/>
              </a:ext>
            </a:extLst>
          </p:cNvPr>
          <p:cNvSpPr txBox="1"/>
          <p:nvPr/>
        </p:nvSpPr>
        <p:spPr>
          <a:xfrm>
            <a:off x="1419275" y="5034144"/>
            <a:ext cx="4025526" cy="369332"/>
          </a:xfrm>
          <a:prstGeom prst="rect">
            <a:avLst/>
          </a:prstGeom>
          <a:noFill/>
        </p:spPr>
        <p:txBody>
          <a:bodyPr wrap="square" rtlCol="0">
            <a:spAutoFit/>
          </a:bodyPr>
          <a:lstStyle/>
          <a:p>
            <a:r>
              <a:rPr kumimoji="1" lang="en-US" altLang="zh-CN" dirty="0"/>
              <a:t>Idea</a:t>
            </a:r>
            <a:r>
              <a:rPr kumimoji="1" lang="zh-CN" altLang="en-US" dirty="0"/>
              <a:t> </a:t>
            </a:r>
            <a:r>
              <a:rPr kumimoji="1" lang="en-US" altLang="zh-CN" dirty="0"/>
              <a:t>from</a:t>
            </a:r>
            <a:r>
              <a:rPr kumimoji="1" lang="zh-CN" altLang="en-US" dirty="0"/>
              <a:t> </a:t>
            </a:r>
            <a:r>
              <a:rPr kumimoji="1" lang="en-US" altLang="zh-CN" dirty="0"/>
              <a:t>Granger</a:t>
            </a:r>
            <a:r>
              <a:rPr kumimoji="1" lang="zh-CN" altLang="en-US" dirty="0"/>
              <a:t> </a:t>
            </a:r>
            <a:r>
              <a:rPr kumimoji="1" lang="en-US" altLang="zh-CN" dirty="0"/>
              <a:t>Causality</a:t>
            </a:r>
            <a:endParaRPr kumimoji="1" lang="zh-CN" altLang="en-US" dirty="0"/>
          </a:p>
        </p:txBody>
      </p:sp>
      <p:pic>
        <p:nvPicPr>
          <p:cNvPr id="3" name="图片 2">
            <a:extLst>
              <a:ext uri="{FF2B5EF4-FFF2-40B4-BE49-F238E27FC236}">
                <a16:creationId xmlns:a16="http://schemas.microsoft.com/office/drawing/2014/main" id="{B113DC07-A417-1CFE-37DB-82319767256E}"/>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B535F429-6BD6-EC17-3852-33949D137DF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507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EB4970DB-6AFC-A817-9C8A-E6E9715EAD97}"/>
              </a:ext>
            </a:extLst>
          </p:cNvPr>
          <p:cNvSpPr/>
          <p:nvPr/>
        </p:nvSpPr>
        <p:spPr>
          <a:xfrm>
            <a:off x="703272" y="6288440"/>
            <a:ext cx="8842357" cy="369332"/>
          </a:xfrm>
          <a:prstGeom prst="rect">
            <a:avLst/>
          </a:prstGeom>
        </p:spPr>
        <p:txBody>
          <a:bodyPr wrap="none">
            <a:spAutoFit/>
          </a:bodyPr>
          <a:lstStyle/>
          <a:p>
            <a:r>
              <a:rPr lang="en" altLang="zh-CN" dirty="0">
                <a:latin typeface="NimbusRomNo9L"/>
              </a:rPr>
              <a:t>Eric Jang et al.:</a:t>
            </a:r>
            <a:r>
              <a:rPr lang="zh-CN" altLang="en-US" dirty="0">
                <a:latin typeface="NimbusRomNo9L"/>
              </a:rPr>
              <a:t> </a:t>
            </a:r>
            <a:r>
              <a:rPr lang="en" altLang="zh-CN" dirty="0"/>
              <a:t>CATEGORICAL REPARAMETERIZATION WITH GUMBEL-SOFTMAX</a:t>
            </a:r>
            <a:r>
              <a:rPr lang="en-US" altLang="zh-CN" dirty="0"/>
              <a:t>, ICRL 2017</a:t>
            </a:r>
            <a:r>
              <a:rPr lang="en" altLang="zh-CN" dirty="0">
                <a:latin typeface="NimbusRomNo9L"/>
              </a:rPr>
              <a:t> </a:t>
            </a:r>
            <a:endParaRPr lang="en" altLang="zh-CN" dirty="0"/>
          </a:p>
        </p:txBody>
      </p:sp>
      <mc:AlternateContent xmlns:mc="http://schemas.openxmlformats.org/markup-compatibility/2006" xmlns:a14="http://schemas.microsoft.com/office/drawing/2010/main">
        <mc:Choice Requires="a14">
          <p:sp>
            <p:nvSpPr>
              <p:cNvPr id="3" name="圆角矩形 2">
                <a:extLst>
                  <a:ext uri="{FF2B5EF4-FFF2-40B4-BE49-F238E27FC236}">
                    <a16:creationId xmlns:a16="http://schemas.microsoft.com/office/drawing/2014/main" id="{9C3129F4-8A89-053C-5A8E-48F9E5CB397F}"/>
                  </a:ext>
                </a:extLst>
              </p:cNvPr>
              <p:cNvSpPr/>
              <p:nvPr/>
            </p:nvSpPr>
            <p:spPr>
              <a:xfrm>
                <a:off x="1992993" y="2489306"/>
                <a:ext cx="2670628" cy="1465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 Differential Stochastic Machine with parameter</a:t>
                </a:r>
              </a:p>
              <a:p>
                <a:pPr algn="ctr"/>
                <a14:m>
                  <m:oMathPara xmlns:m="http://schemas.openxmlformats.org/officeDocument/2006/math">
                    <m:oMathParaPr>
                      <m:jc m:val="centerGroup"/>
                    </m:oMathParaPr>
                    <m:oMath xmlns:m="http://schemas.openxmlformats.org/officeDocument/2006/math">
                      <m:sSubSup>
                        <m:sSubSupPr>
                          <m:ctrlPr>
                            <a:rPr kumimoji="1" lang="en-US" altLang="zh-CN" i="1" smtClean="0">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𝑝</m:t>
                          </m:r>
                        </m:e>
                        <m:sub>
                          <m:r>
                            <a:rPr kumimoji="1" lang="en-US" altLang="zh-CN" i="1" smtClean="0">
                              <a:solidFill>
                                <a:schemeClr val="tx1"/>
                              </a:solidFill>
                              <a:latin typeface="Cambria Math" panose="02040503050406030204" pitchFamily="18" charset="0"/>
                              <a:ea typeface="Cambria Math" panose="02040503050406030204" pitchFamily="18" charset="0"/>
                            </a:rPr>
                            <m:t>𝜃</m:t>
                          </m:r>
                        </m:sub>
                        <m:sup>
                          <m:r>
                            <a:rPr kumimoji="1" lang="en-US" altLang="zh-CN" b="0" i="1" smtClean="0">
                              <a:solidFill>
                                <a:schemeClr val="tx1"/>
                              </a:solidFill>
                              <a:latin typeface="Cambria Math" panose="02040503050406030204" pitchFamily="18" charset="0"/>
                            </a:rPr>
                            <m:t>𝑖</m:t>
                          </m:r>
                        </m:sup>
                      </m:sSubSup>
                    </m:oMath>
                  </m:oMathPara>
                </a14:m>
                <a:endParaRPr kumimoji="1" lang="zh-CN" altLang="en-US" dirty="0">
                  <a:solidFill>
                    <a:schemeClr val="tx1"/>
                  </a:solidFill>
                </a:endParaRPr>
              </a:p>
            </p:txBody>
          </p:sp>
        </mc:Choice>
        <mc:Fallback xmlns="">
          <p:sp>
            <p:nvSpPr>
              <p:cNvPr id="3" name="圆角矩形 2">
                <a:extLst>
                  <a:ext uri="{FF2B5EF4-FFF2-40B4-BE49-F238E27FC236}">
                    <a16:creationId xmlns:a16="http://schemas.microsoft.com/office/drawing/2014/main" id="{9C3129F4-8A89-053C-5A8E-48F9E5CB397F}"/>
                  </a:ext>
                </a:extLst>
              </p:cNvPr>
              <p:cNvSpPr>
                <a:spLocks noRot="1" noChangeAspect="1" noMove="1" noResize="1" noEditPoints="1" noAdjustHandles="1" noChangeArrowheads="1" noChangeShapeType="1" noTextEdit="1"/>
              </p:cNvSpPr>
              <p:nvPr/>
            </p:nvSpPr>
            <p:spPr>
              <a:xfrm>
                <a:off x="1992993" y="2489306"/>
                <a:ext cx="2670628" cy="1465943"/>
              </a:xfrm>
              <a:prstGeom prst="roundRect">
                <a:avLst/>
              </a:prstGeom>
              <a:blipFill>
                <a:blip r:embed="rId4"/>
                <a:stretch>
                  <a:fillRect/>
                </a:stretch>
              </a:blipFill>
            </p:spPr>
            <p:txBody>
              <a:bodyPr/>
              <a:lstStyle/>
              <a:p>
                <a:r>
                  <a:rPr lang="zh-CN" altLang="en-US">
                    <a:noFill/>
                  </a:rPr>
                  <a:t> </a:t>
                </a:r>
              </a:p>
            </p:txBody>
          </p:sp>
        </mc:Fallback>
      </mc:AlternateContent>
      <p:cxnSp>
        <p:nvCxnSpPr>
          <p:cNvPr id="5" name="直线箭头连接符 4">
            <a:extLst>
              <a:ext uri="{FF2B5EF4-FFF2-40B4-BE49-F238E27FC236}">
                <a16:creationId xmlns:a16="http://schemas.microsoft.com/office/drawing/2014/main" id="{A1CE5F78-061B-9DFE-1611-F58A7C3DED03}"/>
              </a:ext>
            </a:extLst>
          </p:cNvPr>
          <p:cNvCxnSpPr>
            <a:stCxn id="3" idx="3"/>
          </p:cNvCxnSpPr>
          <p:nvPr/>
        </p:nvCxnSpPr>
        <p:spPr>
          <a:xfrm>
            <a:off x="4663621" y="3222278"/>
            <a:ext cx="1030514" cy="7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858E996-1FA4-3479-5472-32BB88FB1962}"/>
              </a:ext>
            </a:extLst>
          </p:cNvPr>
          <p:cNvSpPr txBox="1"/>
          <p:nvPr/>
        </p:nvSpPr>
        <p:spPr>
          <a:xfrm>
            <a:off x="5868307" y="3037611"/>
            <a:ext cx="1074057" cy="369332"/>
          </a:xfrm>
          <a:prstGeom prst="rect">
            <a:avLst/>
          </a:prstGeom>
          <a:noFill/>
        </p:spPr>
        <p:txBody>
          <a:bodyPr wrap="square" rtlCol="0">
            <a:spAutoFit/>
          </a:bodyPr>
          <a:lstStyle/>
          <a:p>
            <a:r>
              <a:rPr kumimoji="1" lang="en-US" altLang="zh-CN"/>
              <a:t>Probility</a:t>
            </a:r>
            <a:endParaRPr kumimoji="1" lang="zh-CN" altLang="en-US" dirty="0"/>
          </a:p>
        </p:txBody>
      </p:sp>
      <p:cxnSp>
        <p:nvCxnSpPr>
          <p:cNvPr id="9" name="直线箭头连接符 8">
            <a:extLst>
              <a:ext uri="{FF2B5EF4-FFF2-40B4-BE49-F238E27FC236}">
                <a16:creationId xmlns:a16="http://schemas.microsoft.com/office/drawing/2014/main" id="{4064D706-950C-C36B-3A7F-69CFD9AF2E3C}"/>
              </a:ext>
            </a:extLst>
          </p:cNvPr>
          <p:cNvCxnSpPr/>
          <p:nvPr/>
        </p:nvCxnSpPr>
        <p:spPr>
          <a:xfrm flipV="1">
            <a:off x="6942364" y="2489306"/>
            <a:ext cx="943429" cy="725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E0026A5-13AB-53BB-0823-FC1A813D13C2}"/>
              </a:ext>
            </a:extLst>
          </p:cNvPr>
          <p:cNvCxnSpPr>
            <a:stCxn id="6" idx="3"/>
          </p:cNvCxnSpPr>
          <p:nvPr/>
        </p:nvCxnSpPr>
        <p:spPr>
          <a:xfrm flipV="1">
            <a:off x="6942364" y="2852163"/>
            <a:ext cx="943429" cy="370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FD8DF15F-7BAE-EAEF-1BA9-E4F8CD4A96CA}"/>
              </a:ext>
            </a:extLst>
          </p:cNvPr>
          <p:cNvCxnSpPr>
            <a:stCxn id="6" idx="3"/>
          </p:cNvCxnSpPr>
          <p:nvPr/>
        </p:nvCxnSpPr>
        <p:spPr>
          <a:xfrm>
            <a:off x="6942364" y="3222277"/>
            <a:ext cx="943429"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5AE0C53B-3124-15D4-20B0-A885E6EA2C85}"/>
              </a:ext>
            </a:extLst>
          </p:cNvPr>
          <p:cNvCxnSpPr>
            <a:stCxn id="6" idx="3"/>
          </p:cNvCxnSpPr>
          <p:nvPr/>
        </p:nvCxnSpPr>
        <p:spPr>
          <a:xfrm>
            <a:off x="6942364" y="3222277"/>
            <a:ext cx="943429" cy="370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EFC0E4DA-2E93-469F-B09B-CC7E776D9CD1}"/>
              </a:ext>
            </a:extLst>
          </p:cNvPr>
          <p:cNvCxnSpPr>
            <a:stCxn id="6" idx="3"/>
          </p:cNvCxnSpPr>
          <p:nvPr/>
        </p:nvCxnSpPr>
        <p:spPr>
          <a:xfrm>
            <a:off x="6942364" y="3222277"/>
            <a:ext cx="943429" cy="732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圆角矩形 20">
            <a:extLst>
              <a:ext uri="{FF2B5EF4-FFF2-40B4-BE49-F238E27FC236}">
                <a16:creationId xmlns:a16="http://schemas.microsoft.com/office/drawing/2014/main" id="{2FE68730-372C-9DFA-0D29-F1A447A15198}"/>
              </a:ext>
            </a:extLst>
          </p:cNvPr>
          <p:cNvSpPr/>
          <p:nvPr/>
        </p:nvSpPr>
        <p:spPr>
          <a:xfrm>
            <a:off x="8048249" y="2184506"/>
            <a:ext cx="1100286" cy="289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1</a:t>
            </a:r>
            <a:endParaRPr kumimoji="1" lang="zh-CN" altLang="en-US" sz="1600" dirty="0">
              <a:solidFill>
                <a:schemeClr val="tx1"/>
              </a:solidFill>
            </a:endParaRPr>
          </a:p>
        </p:txBody>
      </p:sp>
      <p:sp>
        <p:nvSpPr>
          <p:cNvPr id="22" name="圆角矩形 21">
            <a:extLst>
              <a:ext uri="{FF2B5EF4-FFF2-40B4-BE49-F238E27FC236}">
                <a16:creationId xmlns:a16="http://schemas.microsoft.com/office/drawing/2014/main" id="{00C02D88-1E74-5192-AD69-4BA496FB8815}"/>
              </a:ext>
            </a:extLst>
          </p:cNvPr>
          <p:cNvSpPr/>
          <p:nvPr/>
        </p:nvSpPr>
        <p:spPr>
          <a:xfrm>
            <a:off x="8048249" y="2691195"/>
            <a:ext cx="1100286" cy="259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2</a:t>
            </a:r>
            <a:endParaRPr kumimoji="1" lang="zh-CN" altLang="en-US" sz="1600" dirty="0">
              <a:solidFill>
                <a:schemeClr val="tx1"/>
              </a:solidFill>
            </a:endParaRPr>
          </a:p>
        </p:txBody>
      </p:sp>
      <p:sp>
        <p:nvSpPr>
          <p:cNvPr id="23" name="圆角矩形 22">
            <a:extLst>
              <a:ext uri="{FF2B5EF4-FFF2-40B4-BE49-F238E27FC236}">
                <a16:creationId xmlns:a16="http://schemas.microsoft.com/office/drawing/2014/main" id="{0E9CBDDC-489F-F75F-2C36-06F80236307C}"/>
              </a:ext>
            </a:extLst>
          </p:cNvPr>
          <p:cNvSpPr/>
          <p:nvPr/>
        </p:nvSpPr>
        <p:spPr>
          <a:xfrm>
            <a:off x="8048249" y="3139138"/>
            <a:ext cx="1100286" cy="222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3</a:t>
            </a:r>
            <a:endParaRPr kumimoji="1" lang="zh-CN" altLang="en-US" sz="1600" dirty="0">
              <a:solidFill>
                <a:schemeClr val="tx1"/>
              </a:solidFill>
            </a:endParaRPr>
          </a:p>
        </p:txBody>
      </p:sp>
      <p:sp>
        <p:nvSpPr>
          <p:cNvPr id="24" name="圆角矩形 23">
            <a:extLst>
              <a:ext uri="{FF2B5EF4-FFF2-40B4-BE49-F238E27FC236}">
                <a16:creationId xmlns:a16="http://schemas.microsoft.com/office/drawing/2014/main" id="{4A0CEA76-03A9-FAF1-87ED-77328EF524A7}"/>
              </a:ext>
            </a:extLst>
          </p:cNvPr>
          <p:cNvSpPr/>
          <p:nvPr/>
        </p:nvSpPr>
        <p:spPr>
          <a:xfrm>
            <a:off x="8048249" y="3503292"/>
            <a:ext cx="1100286" cy="269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4</a:t>
            </a:r>
            <a:endParaRPr kumimoji="1" lang="zh-CN" altLang="en-US" sz="1600" dirty="0">
              <a:solidFill>
                <a:schemeClr val="tx1"/>
              </a:solidFill>
            </a:endParaRPr>
          </a:p>
        </p:txBody>
      </p:sp>
      <p:sp>
        <p:nvSpPr>
          <p:cNvPr id="25" name="圆角矩形 24">
            <a:extLst>
              <a:ext uri="{FF2B5EF4-FFF2-40B4-BE49-F238E27FC236}">
                <a16:creationId xmlns:a16="http://schemas.microsoft.com/office/drawing/2014/main" id="{86419396-D9EB-B622-33D8-72F0FECF8319}"/>
              </a:ext>
            </a:extLst>
          </p:cNvPr>
          <p:cNvSpPr/>
          <p:nvPr/>
        </p:nvSpPr>
        <p:spPr>
          <a:xfrm>
            <a:off x="8048249" y="3955248"/>
            <a:ext cx="1100286" cy="269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5</a:t>
            </a:r>
            <a:endParaRPr kumimoji="1" lang="zh-CN" altLang="en-US" sz="1600" dirty="0">
              <a:solidFill>
                <a:schemeClr val="tx1"/>
              </a:solidFill>
            </a:endParaRPr>
          </a:p>
        </p:txBody>
      </p:sp>
      <p:sp>
        <p:nvSpPr>
          <p:cNvPr id="26" name="文本框 25">
            <a:extLst>
              <a:ext uri="{FF2B5EF4-FFF2-40B4-BE49-F238E27FC236}">
                <a16:creationId xmlns:a16="http://schemas.microsoft.com/office/drawing/2014/main" id="{D098B186-6CB9-5D62-FD70-B2A820D09994}"/>
              </a:ext>
            </a:extLst>
          </p:cNvPr>
          <p:cNvSpPr txBox="1"/>
          <p:nvPr/>
        </p:nvSpPr>
        <p:spPr>
          <a:xfrm>
            <a:off x="7437249" y="4407204"/>
            <a:ext cx="2322286" cy="369332"/>
          </a:xfrm>
          <a:prstGeom prst="rect">
            <a:avLst/>
          </a:prstGeom>
          <a:noFill/>
        </p:spPr>
        <p:txBody>
          <a:bodyPr wrap="square" rtlCol="0">
            <a:spAutoFit/>
          </a:bodyPr>
          <a:lstStyle/>
          <a:p>
            <a:r>
              <a:rPr kumimoji="1" lang="en-US" altLang="zh-CN" dirty="0"/>
              <a:t>Non</a:t>
            </a:r>
            <a:r>
              <a:rPr kumimoji="1" lang="zh-CN" altLang="en-US" dirty="0"/>
              <a:t> </a:t>
            </a:r>
            <a:r>
              <a:rPr kumimoji="1" lang="en-US" altLang="zh-CN" dirty="0"/>
              <a:t>differentiable</a:t>
            </a:r>
            <a:endParaRPr kumimoji="1" lang="zh-CN" altLang="en-US"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78FD51A-4FB4-263A-2480-2256047997BC}"/>
                  </a:ext>
                </a:extLst>
              </p:cNvPr>
              <p:cNvSpPr txBox="1"/>
              <p:nvPr/>
            </p:nvSpPr>
            <p:spPr>
              <a:xfrm>
                <a:off x="6762630" y="2346174"/>
                <a:ext cx="1100287" cy="3869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𝑝</m:t>
                          </m:r>
                        </m:e>
                        <m:sub>
                          <m:r>
                            <a:rPr kumimoji="1" lang="en-US" altLang="zh-CN" i="1" smtClean="0">
                              <a:solidFill>
                                <a:schemeClr val="tx1"/>
                              </a:solidFill>
                              <a:latin typeface="Cambria Math" panose="02040503050406030204" pitchFamily="18" charset="0"/>
                              <a:ea typeface="Cambria Math" panose="02040503050406030204" pitchFamily="18" charset="0"/>
                            </a:rPr>
                            <m:t>𝜃</m:t>
                          </m:r>
                        </m:sub>
                        <m:sup>
                          <m:r>
                            <a:rPr kumimoji="1" lang="en-US" altLang="zh-CN" b="0" i="1" smtClean="0">
                              <a:solidFill>
                                <a:schemeClr val="tx1"/>
                              </a:solidFill>
                              <a:latin typeface="Cambria Math" panose="02040503050406030204" pitchFamily="18" charset="0"/>
                              <a:ea typeface="Cambria Math" panose="02040503050406030204" pitchFamily="18" charset="0"/>
                            </a:rPr>
                            <m:t>1</m:t>
                          </m:r>
                        </m:sup>
                      </m:sSubSup>
                    </m:oMath>
                  </m:oMathPara>
                </a14:m>
                <a:endParaRPr lang="zh-CN" altLang="en-US" dirty="0"/>
              </a:p>
            </p:txBody>
          </p:sp>
        </mc:Choice>
        <mc:Fallback xmlns="">
          <p:sp>
            <p:nvSpPr>
              <p:cNvPr id="28" name="文本框 27">
                <a:extLst>
                  <a:ext uri="{FF2B5EF4-FFF2-40B4-BE49-F238E27FC236}">
                    <a16:creationId xmlns:a16="http://schemas.microsoft.com/office/drawing/2014/main" id="{E78FD51A-4FB4-263A-2480-2256047997BC}"/>
                  </a:ext>
                </a:extLst>
              </p:cNvPr>
              <p:cNvSpPr txBox="1">
                <a:spLocks noRot="1" noChangeAspect="1" noMove="1" noResize="1" noEditPoints="1" noAdjustHandles="1" noChangeArrowheads="1" noChangeShapeType="1" noTextEdit="1"/>
              </p:cNvSpPr>
              <p:nvPr/>
            </p:nvSpPr>
            <p:spPr>
              <a:xfrm>
                <a:off x="6762630" y="2346174"/>
                <a:ext cx="1100287" cy="386965"/>
              </a:xfrm>
              <a:prstGeom prst="rect">
                <a:avLst/>
              </a:prstGeom>
              <a:blipFill>
                <a:blip r:embed="rId5"/>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0942D3D-8642-CDAB-1354-AFFBAC1DE898}"/>
                  </a:ext>
                </a:extLst>
              </p:cNvPr>
              <p:cNvSpPr txBox="1"/>
              <p:nvPr/>
            </p:nvSpPr>
            <p:spPr>
              <a:xfrm>
                <a:off x="7104820" y="2803819"/>
                <a:ext cx="1100287" cy="387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𝑝</m:t>
                          </m:r>
                        </m:e>
                        <m:sub>
                          <m:r>
                            <a:rPr kumimoji="1" lang="en-US" altLang="zh-CN" i="1" smtClean="0">
                              <a:solidFill>
                                <a:schemeClr val="tx1"/>
                              </a:solidFill>
                              <a:latin typeface="Cambria Math" panose="02040503050406030204" pitchFamily="18" charset="0"/>
                              <a:ea typeface="Cambria Math" panose="02040503050406030204" pitchFamily="18" charset="0"/>
                            </a:rPr>
                            <m:t>𝜃</m:t>
                          </m:r>
                        </m:sub>
                        <m:sup>
                          <m:r>
                            <a:rPr kumimoji="1" lang="en-US" altLang="zh-CN" b="0" i="1" smtClean="0">
                              <a:solidFill>
                                <a:schemeClr val="tx1"/>
                              </a:solidFill>
                              <a:latin typeface="Cambria Math" panose="02040503050406030204" pitchFamily="18" charset="0"/>
                              <a:ea typeface="Cambria Math" panose="02040503050406030204" pitchFamily="18" charset="0"/>
                            </a:rPr>
                            <m:t>2</m:t>
                          </m:r>
                        </m:sup>
                      </m:sSubSup>
                    </m:oMath>
                  </m:oMathPara>
                </a14:m>
                <a:endParaRPr lang="zh-CN" altLang="en-US" dirty="0"/>
              </a:p>
            </p:txBody>
          </p:sp>
        </mc:Choice>
        <mc:Fallback xmlns="">
          <p:sp>
            <p:nvSpPr>
              <p:cNvPr id="29" name="文本框 28">
                <a:extLst>
                  <a:ext uri="{FF2B5EF4-FFF2-40B4-BE49-F238E27FC236}">
                    <a16:creationId xmlns:a16="http://schemas.microsoft.com/office/drawing/2014/main" id="{30942D3D-8642-CDAB-1354-AFFBAC1DE898}"/>
                  </a:ext>
                </a:extLst>
              </p:cNvPr>
              <p:cNvSpPr txBox="1">
                <a:spLocks noRot="1" noChangeAspect="1" noMove="1" noResize="1" noEditPoints="1" noAdjustHandles="1" noChangeArrowheads="1" noChangeShapeType="1" noTextEdit="1"/>
              </p:cNvSpPr>
              <p:nvPr/>
            </p:nvSpPr>
            <p:spPr>
              <a:xfrm>
                <a:off x="7104820" y="2803819"/>
                <a:ext cx="1100287" cy="387542"/>
              </a:xfrm>
              <a:prstGeom prst="rect">
                <a:avLst/>
              </a:prstGeom>
              <a:blipFill>
                <a:blip r:embed="rId6"/>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4404BB9-2BE8-886C-BAAA-2EBCB3B5BDCC}"/>
                  </a:ext>
                </a:extLst>
              </p:cNvPr>
              <p:cNvSpPr txBox="1"/>
              <p:nvPr/>
            </p:nvSpPr>
            <p:spPr>
              <a:xfrm>
                <a:off x="6785506" y="3642869"/>
                <a:ext cx="1100287" cy="3931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𝑝</m:t>
                          </m:r>
                        </m:e>
                        <m:sub>
                          <m:r>
                            <a:rPr kumimoji="1" lang="en-US" altLang="zh-CN" i="1" smtClean="0">
                              <a:solidFill>
                                <a:schemeClr val="tx1"/>
                              </a:solidFill>
                              <a:latin typeface="Cambria Math" panose="02040503050406030204" pitchFamily="18" charset="0"/>
                              <a:ea typeface="Cambria Math" panose="02040503050406030204" pitchFamily="18" charset="0"/>
                            </a:rPr>
                            <m:t>𝜃</m:t>
                          </m:r>
                        </m:sub>
                        <m:sup>
                          <m:r>
                            <a:rPr kumimoji="1" lang="en-US" altLang="zh-CN" b="0" i="1" smtClean="0">
                              <a:solidFill>
                                <a:schemeClr val="tx1"/>
                              </a:solidFill>
                              <a:latin typeface="Cambria Math" panose="02040503050406030204" pitchFamily="18" charset="0"/>
                              <a:ea typeface="Cambria Math" panose="02040503050406030204" pitchFamily="18" charset="0"/>
                            </a:rPr>
                            <m:t>5</m:t>
                          </m:r>
                        </m:sup>
                      </m:sSubSup>
                    </m:oMath>
                  </m:oMathPara>
                </a14:m>
                <a:endParaRPr lang="zh-CN" altLang="en-US" dirty="0"/>
              </a:p>
            </p:txBody>
          </p:sp>
        </mc:Choice>
        <mc:Fallback xmlns="">
          <p:sp>
            <p:nvSpPr>
              <p:cNvPr id="30" name="文本框 29">
                <a:extLst>
                  <a:ext uri="{FF2B5EF4-FFF2-40B4-BE49-F238E27FC236}">
                    <a16:creationId xmlns:a16="http://schemas.microsoft.com/office/drawing/2014/main" id="{34404BB9-2BE8-886C-BAAA-2EBCB3B5BDCC}"/>
                  </a:ext>
                </a:extLst>
              </p:cNvPr>
              <p:cNvSpPr txBox="1">
                <a:spLocks noRot="1" noChangeAspect="1" noMove="1" noResize="1" noEditPoints="1" noAdjustHandles="1" noChangeArrowheads="1" noChangeShapeType="1" noTextEdit="1"/>
              </p:cNvSpPr>
              <p:nvPr/>
            </p:nvSpPr>
            <p:spPr>
              <a:xfrm>
                <a:off x="6785506" y="3642869"/>
                <a:ext cx="1100287" cy="393185"/>
              </a:xfrm>
              <a:prstGeom prst="rect">
                <a:avLst/>
              </a:prstGeom>
              <a:blipFill>
                <a:blip r:embed="rId7"/>
                <a:stretch>
                  <a:fillRect b="-967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C89E8B4-2CEE-845A-1349-3F3A5FD96093}"/>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AAB35FCF-36B8-89E0-A985-74B514A54C1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1216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Gumbel </a:t>
            </a:r>
            <a:r>
              <a:rPr lang="en-US" altLang="zh-CN" sz="3600" dirty="0" err="1">
                <a:solidFill>
                  <a:srgbClr val="C00000"/>
                </a:solidFill>
                <a:latin typeface="微软雅黑" panose="020B0503020204020204" pitchFamily="34" charset="-122"/>
                <a:ea typeface="微软雅黑" panose="020B0503020204020204" pitchFamily="34" charset="-122"/>
              </a:rPr>
              <a:t>softmax</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975931CC-D63E-3EA7-86DA-7C80E378A68D}"/>
              </a:ext>
            </a:extLst>
          </p:cNvPr>
          <p:cNvPicPr>
            <a:picLocks noChangeAspect="1"/>
          </p:cNvPicPr>
          <p:nvPr/>
        </p:nvPicPr>
        <p:blipFill>
          <a:blip r:embed="rId3"/>
          <a:stretch>
            <a:fillRect/>
          </a:stretch>
        </p:blipFill>
        <p:spPr>
          <a:xfrm>
            <a:off x="9029938" y="569725"/>
            <a:ext cx="2811306" cy="5102785"/>
          </a:xfrm>
          <a:prstGeom prst="rect">
            <a:avLst/>
          </a:prstGeom>
        </p:spPr>
      </p:pic>
      <p:pic>
        <p:nvPicPr>
          <p:cNvPr id="4" name="图片 3">
            <a:extLst>
              <a:ext uri="{FF2B5EF4-FFF2-40B4-BE49-F238E27FC236}">
                <a16:creationId xmlns:a16="http://schemas.microsoft.com/office/drawing/2014/main" id="{E3BAE6E1-403F-6D2A-500B-61B7702D2A4E}"/>
              </a:ext>
            </a:extLst>
          </p:cNvPr>
          <p:cNvPicPr>
            <a:picLocks noChangeAspect="1"/>
          </p:cNvPicPr>
          <p:nvPr/>
        </p:nvPicPr>
        <p:blipFill>
          <a:blip r:embed="rId4"/>
          <a:stretch>
            <a:fillRect/>
          </a:stretch>
        </p:blipFill>
        <p:spPr>
          <a:xfrm>
            <a:off x="7149986" y="569725"/>
            <a:ext cx="1774016" cy="5102785"/>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DB10BB-4DE0-CFE3-516D-549B1C8CFD06}"/>
                  </a:ext>
                </a:extLst>
              </p:cNvPr>
              <p:cNvSpPr txBox="1"/>
              <p:nvPr/>
            </p:nvSpPr>
            <p:spPr>
              <a:xfrm>
                <a:off x="749441" y="1865304"/>
                <a:ext cx="1258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𝑧</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d>
                    </m:oMath>
                  </m:oMathPara>
                </a14:m>
                <a:endParaRPr kumimoji="1" lang="zh-CN" altLang="en-US" dirty="0"/>
              </a:p>
            </p:txBody>
          </p:sp>
        </mc:Choice>
        <mc:Fallback xmlns="">
          <p:sp>
            <p:nvSpPr>
              <p:cNvPr id="11" name="文本框 10">
                <a:extLst>
                  <a:ext uri="{FF2B5EF4-FFF2-40B4-BE49-F238E27FC236}">
                    <a16:creationId xmlns:a16="http://schemas.microsoft.com/office/drawing/2014/main" id="{FBDB10BB-4DE0-CFE3-516D-549B1C8CFD06}"/>
                  </a:ext>
                </a:extLst>
              </p:cNvPr>
              <p:cNvSpPr txBox="1">
                <a:spLocks noRot="1" noChangeAspect="1" noMove="1" noResize="1" noEditPoints="1" noAdjustHandles="1" noChangeArrowheads="1" noChangeShapeType="1" noTextEdit="1"/>
              </p:cNvSpPr>
              <p:nvPr/>
            </p:nvSpPr>
            <p:spPr>
              <a:xfrm>
                <a:off x="749441" y="1865304"/>
                <a:ext cx="1258999" cy="276999"/>
              </a:xfrm>
              <a:prstGeom prst="rect">
                <a:avLst/>
              </a:prstGeom>
              <a:blipFill>
                <a:blip r:embed="rId6"/>
                <a:stretch>
                  <a:fillRect l="-7071"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641BE52-A844-A680-B1F0-C2F4B97BEA46}"/>
                  </a:ext>
                </a:extLst>
              </p:cNvPr>
              <p:cNvSpPr/>
              <p:nvPr/>
            </p:nvSpPr>
            <p:spPr>
              <a:xfrm>
                <a:off x="635619" y="5027505"/>
                <a:ext cx="5153847" cy="369332"/>
              </a:xfrm>
              <a:prstGeom prst="rect">
                <a:avLst/>
              </a:prstGeom>
            </p:spPr>
            <p:txBody>
              <a:bodyPr wrap="square">
                <a:spAutoFit/>
              </a:bodyPr>
              <a:lstStyle/>
              <a:p>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𝑔</m:t>
                    </m:r>
                    <m:r>
                      <a:rPr kumimoji="1" lang="en-US" altLang="zh-CN" i="1">
                        <a:latin typeface="Cambria Math" panose="02040503050406030204" pitchFamily="18" charset="0"/>
                      </a:rPr>
                      <m:t>=</m:t>
                    </m:r>
                    <m:d>
                      <m:dPr>
                        <m:ctrlPr>
                          <a:rPr kumimoji="1" lang="en-US" altLang="zh-CN" i="1">
                            <a:latin typeface="Cambria Math" panose="02040503050406030204" pitchFamily="18" charset="0"/>
                            <a:ea typeface="Cambria Math" panose="02040503050406030204" pitchFamily="18" charset="0"/>
                          </a:rPr>
                        </m:ctrlPr>
                      </m:dPr>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i="1">
                                <a:latin typeface="Cambria Math" panose="02040503050406030204" pitchFamily="18" charset="0"/>
                                <a:ea typeface="Cambria Math" panose="02040503050406030204" pitchFamily="18" charset="0"/>
                              </a:rPr>
                              <m:t>1</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i="1">
                                <a:latin typeface="Cambria Math" panose="02040503050406030204" pitchFamily="18" charset="0"/>
                                <a:ea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i="1">
                                <a:latin typeface="Cambria Math" panose="02040503050406030204" pitchFamily="18" charset="0"/>
                                <a:ea typeface="Cambria Math" panose="02040503050406030204" pitchFamily="18" charset="0"/>
                              </a:rPr>
                              <m:t>𝑛</m:t>
                            </m:r>
                          </m:sup>
                        </m:sSup>
                      </m:e>
                    </m:d>
                  </m:oMath>
                </a14:m>
                <a:r>
                  <a:rPr lang="en-US" altLang="zh-CN" dirty="0"/>
                  <a:t> are </a:t>
                </a:r>
                <a:r>
                  <a:rPr lang="en-US" altLang="zh-CN" dirty="0" err="1"/>
                  <a:t>iid</a:t>
                </a:r>
                <a:r>
                  <a:rPr lang="en-US" altLang="zh-CN" dirty="0"/>
                  <a:t> for given distribution</a:t>
                </a:r>
                <a:endParaRPr lang="zh-CN" altLang="en-US" dirty="0"/>
              </a:p>
            </p:txBody>
          </p:sp>
        </mc:Choice>
        <mc:Fallback xmlns="">
          <p:sp>
            <p:nvSpPr>
              <p:cNvPr id="14" name="矩形 13">
                <a:extLst>
                  <a:ext uri="{FF2B5EF4-FFF2-40B4-BE49-F238E27FC236}">
                    <a16:creationId xmlns:a16="http://schemas.microsoft.com/office/drawing/2014/main" id="{A641BE52-A844-A680-B1F0-C2F4B97BEA46}"/>
                  </a:ext>
                </a:extLst>
              </p:cNvPr>
              <p:cNvSpPr>
                <a:spLocks noRot="1" noChangeAspect="1" noMove="1" noResize="1" noEditPoints="1" noAdjustHandles="1" noChangeArrowheads="1" noChangeShapeType="1" noTextEdit="1"/>
              </p:cNvSpPr>
              <p:nvPr/>
            </p:nvSpPr>
            <p:spPr>
              <a:xfrm>
                <a:off x="635619" y="5027505"/>
                <a:ext cx="5153847" cy="369332"/>
              </a:xfrm>
              <a:prstGeom prst="rect">
                <a:avLst/>
              </a:prstGeom>
              <a:blipFill>
                <a:blip r:embed="rId7"/>
                <a:stretch>
                  <a:fillRect t="-10345"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851606BA-D02B-D393-0E8F-EE4002559AF1}"/>
                  </a:ext>
                </a:extLst>
              </p:cNvPr>
              <p:cNvSpPr/>
              <p:nvPr/>
            </p:nvSpPr>
            <p:spPr>
              <a:xfrm>
                <a:off x="703962" y="4140628"/>
                <a:ext cx="5153847" cy="369332"/>
              </a:xfrm>
              <a:prstGeom prst="rect">
                <a:avLst/>
              </a:prstGeom>
            </p:spPr>
            <p:txBody>
              <a:bodyPr wrap="none">
                <a:spAutoFit/>
              </a:bodyPr>
              <a:lstStyle/>
              <a:p>
                <a14:m>
                  <m:oMath xmlns:m="http://schemas.openxmlformats.org/officeDocument/2006/math">
                    <m:r>
                      <a:rPr kumimoji="1" lang="en-US" altLang="zh-CN" i="1">
                        <a:latin typeface="Cambria Math" panose="02040503050406030204" pitchFamily="18" charset="0"/>
                      </a:rPr>
                      <m:t>𝑍</m:t>
                    </m:r>
                  </m:oMath>
                </a14:m>
                <a:r>
                  <a:rPr lang="en-US" altLang="zh-CN" dirty="0"/>
                  <a:t> is a categorical variable (1,2,…,N) with probability</a:t>
                </a:r>
                <a:endParaRPr lang="zh-CN" altLang="en-US" dirty="0"/>
              </a:p>
            </p:txBody>
          </p:sp>
        </mc:Choice>
        <mc:Fallback xmlns="">
          <p:sp>
            <p:nvSpPr>
              <p:cNvPr id="15" name="矩形 14">
                <a:extLst>
                  <a:ext uri="{FF2B5EF4-FFF2-40B4-BE49-F238E27FC236}">
                    <a16:creationId xmlns:a16="http://schemas.microsoft.com/office/drawing/2014/main" id="{851606BA-D02B-D393-0E8F-EE4002559AF1}"/>
                  </a:ext>
                </a:extLst>
              </p:cNvPr>
              <p:cNvSpPr>
                <a:spLocks noRot="1" noChangeAspect="1" noMove="1" noResize="1" noEditPoints="1" noAdjustHandles="1" noChangeArrowheads="1" noChangeShapeType="1" noTextEdit="1"/>
              </p:cNvSpPr>
              <p:nvPr/>
            </p:nvSpPr>
            <p:spPr>
              <a:xfrm>
                <a:off x="703962" y="4140628"/>
                <a:ext cx="5153847" cy="369332"/>
              </a:xfrm>
              <a:prstGeom prst="rect">
                <a:avLst/>
              </a:prstGeom>
              <a:blipFill>
                <a:blip r:embed="rId8"/>
                <a:stretch>
                  <a:fillRect t="-3226"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C6994FB5-F797-C44B-C291-977C275DA3DB}"/>
                  </a:ext>
                </a:extLst>
              </p:cNvPr>
              <p:cNvSpPr/>
              <p:nvPr/>
            </p:nvSpPr>
            <p:spPr>
              <a:xfrm>
                <a:off x="635619" y="4509960"/>
                <a:ext cx="28171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𝑃</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rPr>
                            <m:t>𝑌</m:t>
                          </m:r>
                        </m:e>
                      </m:d>
                      <m:r>
                        <a:rPr kumimoji="1" lang="en-US" altLang="zh-CN" b="0" i="1" smtClean="0">
                          <a:latin typeface="Cambria Math" panose="02040503050406030204" pitchFamily="18" charset="0"/>
                        </a:rPr>
                        <m:t>=</m:t>
                      </m:r>
                      <m:d>
                        <m:dPr>
                          <m:ctrlPr>
                            <a:rPr kumimoji="1" lang="en-US" altLang="zh-CN" i="1">
                              <a:latin typeface="Cambria Math" panose="02040503050406030204" pitchFamily="18" charset="0"/>
                              <a:ea typeface="Cambria Math" panose="02040503050406030204" pitchFamily="18" charset="0"/>
                            </a:rPr>
                          </m:ctrlPr>
                        </m:dPr>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smtClean="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1</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𝑛</m:t>
                              </m:r>
                            </m:sup>
                          </m:sSup>
                        </m:e>
                      </m:d>
                    </m:oMath>
                  </m:oMathPara>
                </a14:m>
                <a:endParaRPr lang="zh-CN" altLang="en-US" dirty="0"/>
              </a:p>
            </p:txBody>
          </p:sp>
        </mc:Choice>
        <mc:Fallback xmlns="">
          <p:sp>
            <p:nvSpPr>
              <p:cNvPr id="16" name="矩形 15">
                <a:extLst>
                  <a:ext uri="{FF2B5EF4-FFF2-40B4-BE49-F238E27FC236}">
                    <a16:creationId xmlns:a16="http://schemas.microsoft.com/office/drawing/2014/main" id="{C6994FB5-F797-C44B-C291-977C275DA3DB}"/>
                  </a:ext>
                </a:extLst>
              </p:cNvPr>
              <p:cNvSpPr>
                <a:spLocks noRot="1" noChangeAspect="1" noMove="1" noResize="1" noEditPoints="1" noAdjustHandles="1" noChangeArrowheads="1" noChangeShapeType="1" noTextEdit="1"/>
              </p:cNvSpPr>
              <p:nvPr/>
            </p:nvSpPr>
            <p:spPr>
              <a:xfrm>
                <a:off x="635619" y="4509960"/>
                <a:ext cx="2817118" cy="369332"/>
              </a:xfrm>
              <a:prstGeom prst="rect">
                <a:avLst/>
              </a:prstGeom>
              <a:blipFill>
                <a:blip r:embed="rId9"/>
                <a:stretch>
                  <a:fillRect b="-10345"/>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E781E99B-3E73-D7F7-437B-102052E3F572}"/>
              </a:ext>
            </a:extLst>
          </p:cNvPr>
          <p:cNvSpPr txBox="1"/>
          <p:nvPr/>
        </p:nvSpPr>
        <p:spPr>
          <a:xfrm>
            <a:off x="2879229" y="5436434"/>
            <a:ext cx="6407522" cy="369332"/>
          </a:xfrm>
          <a:prstGeom prst="rect">
            <a:avLst/>
          </a:prstGeom>
          <a:noFill/>
        </p:spPr>
        <p:txBody>
          <a:bodyPr wrap="square">
            <a:spAutoFit/>
          </a:bodyPr>
          <a:lstStyle/>
          <a:p>
            <a:r>
              <a:rPr lang="en-US" altLang="zh-CN" b="1" dirty="0" err="1">
                <a:solidFill>
                  <a:srgbClr val="FF0000"/>
                </a:solidFill>
              </a:rPr>
              <a:t>gumbel</a:t>
            </a:r>
            <a:r>
              <a:rPr lang="en-US" altLang="zh-CN" dirty="0"/>
              <a:t> distribution (0,1)</a:t>
            </a:r>
            <a:endParaRPr lang="zh-CN" altLang="en-US" dirty="0"/>
          </a:p>
        </p:txBody>
      </p:sp>
      <p:sp>
        <p:nvSpPr>
          <p:cNvPr id="19" name="矩形 18">
            <a:extLst>
              <a:ext uri="{FF2B5EF4-FFF2-40B4-BE49-F238E27FC236}">
                <a16:creationId xmlns:a16="http://schemas.microsoft.com/office/drawing/2014/main" id="{EB4970DB-6AFC-A817-9C8A-E6E9715EAD97}"/>
              </a:ext>
            </a:extLst>
          </p:cNvPr>
          <p:cNvSpPr/>
          <p:nvPr/>
        </p:nvSpPr>
        <p:spPr>
          <a:xfrm>
            <a:off x="703272" y="6288440"/>
            <a:ext cx="8842357" cy="369332"/>
          </a:xfrm>
          <a:prstGeom prst="rect">
            <a:avLst/>
          </a:prstGeom>
        </p:spPr>
        <p:txBody>
          <a:bodyPr wrap="none">
            <a:spAutoFit/>
          </a:bodyPr>
          <a:lstStyle/>
          <a:p>
            <a:r>
              <a:rPr lang="en" altLang="zh-CN" dirty="0">
                <a:latin typeface="NimbusRomNo9L"/>
              </a:rPr>
              <a:t>Eric Jang et al.:</a:t>
            </a:r>
            <a:r>
              <a:rPr lang="zh-CN" altLang="en-US" dirty="0">
                <a:latin typeface="NimbusRomNo9L"/>
              </a:rPr>
              <a:t> </a:t>
            </a:r>
            <a:r>
              <a:rPr lang="en" altLang="zh-CN" dirty="0"/>
              <a:t>CATEGORICAL REPARAMETERIZATION WITH GUMBEL-SOFTMAX</a:t>
            </a:r>
            <a:r>
              <a:rPr lang="en-US" altLang="zh-CN" dirty="0"/>
              <a:t>, ICRL 2017</a:t>
            </a:r>
            <a:r>
              <a:rPr lang="en" altLang="zh-CN" dirty="0">
                <a:latin typeface="NimbusRomNo9L"/>
              </a:rPr>
              <a:t> </a:t>
            </a:r>
            <a:endParaRPr lang="en" altLang="zh-CN"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857C324-C273-4EB8-071E-7F9D6ABA8A98}"/>
                  </a:ext>
                </a:extLst>
              </p:cNvPr>
              <p:cNvSpPr txBox="1"/>
              <p:nvPr/>
            </p:nvSpPr>
            <p:spPr>
              <a:xfrm>
                <a:off x="703272" y="2572298"/>
                <a:ext cx="5145896" cy="94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𝑠𝑜𝑓𝑡𝑚𝑎𝑥</m:t>
                      </m:r>
                      <m:d>
                        <m:dPr>
                          <m:ctrlPr>
                            <a:rPr kumimoji="1" lang="en-US" altLang="zh-CN" b="0" i="1" smtClean="0">
                              <a:latin typeface="Cambria Math" panose="02040503050406030204" pitchFamily="18" charset="0"/>
                            </a:rPr>
                          </m:ctrlPr>
                        </m:dPr>
                        <m:e>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𝑃</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rPr>
                                    <m:t>𝑌</m:t>
                                  </m:r>
                                </m:e>
                              </m:d>
                            </m:e>
                          </m:func>
                          <m:r>
                            <a:rPr kumimoji="1" lang="en-US" altLang="zh-CN" i="1">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𝑔</m:t>
                          </m:r>
                        </m:e>
                      </m:d>
                      <m:r>
                        <a:rPr kumimoji="1" lang="en-US" altLang="zh-CN" b="0" i="0"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m:rPr>
                              <m:sty m:val="p"/>
                            </m:rPr>
                            <a:rPr kumimoji="1" lang="en-US" altLang="zh-CN" b="0" i="0" smtClean="0">
                              <a:latin typeface="Cambria Math" panose="02040503050406030204" pitchFamily="18" charset="0"/>
                              <a:ea typeface="Cambria Math" panose="02040503050406030204" pitchFamily="18" charset="0"/>
                            </a:rPr>
                            <m:t>exp</m:t>
                          </m:r>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func>
                                <m:funcPr>
                                  <m:ctrlPr>
                                    <a:rPr kumimoji="1" lang="en-US" altLang="zh-CN" i="1">
                                      <a:latin typeface="Cambria Math" panose="02040503050406030204" pitchFamily="18" charset="0"/>
                                      <a:ea typeface="Cambria Math" panose="02040503050406030204" pitchFamily="18" charset="0"/>
                                    </a:rPr>
                                  </m:ctrlPr>
                                </m:funcPr>
                                <m:fName>
                                  <m:r>
                                    <m:rPr>
                                      <m:sty m:val="p"/>
                                    </m:rPr>
                                    <a:rPr kumimoji="1" lang="en-US" altLang="zh-CN">
                                      <a:latin typeface="Cambria Math" panose="02040503050406030204" pitchFamily="18" charset="0"/>
                                      <a:ea typeface="Cambria Math" panose="02040503050406030204" pitchFamily="18" charset="0"/>
                                    </a:rPr>
                                    <m:t>log</m:t>
                                  </m:r>
                                </m:fName>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a:latin typeface="Cambria Math" panose="02040503050406030204" pitchFamily="18" charset="0"/>
                                          <a:ea typeface="Cambria Math" panose="02040503050406030204" pitchFamily="18" charset="0"/>
                                        </a:rPr>
                                        <m:t>𝜃</m:t>
                                      </m:r>
                                    </m:e>
                                    <m:sup>
                                      <m:r>
                                        <a:rPr kumimoji="1" lang="en-US" altLang="zh-CN" i="1" baseline="-25000">
                                          <a:latin typeface="Cambria Math" panose="02040503050406030204" pitchFamily="18" charset="0"/>
                                          <a:ea typeface="Cambria Math" panose="02040503050406030204" pitchFamily="18" charset="0"/>
                                        </a:rPr>
                                        <m:t>𝑖</m:t>
                                      </m:r>
                                    </m:sup>
                                  </m:sSup>
                                </m:e>
                              </m:func>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𝑔</m:t>
                                  </m:r>
                                </m:e>
                                <m:sup>
                                  <m:r>
                                    <a:rPr kumimoji="1" lang="en-US" altLang="zh-CN" i="1" baseline="-25000">
                                      <a:latin typeface="Cambria Math" panose="02040503050406030204" pitchFamily="18" charset="0"/>
                                      <a:ea typeface="Cambria Math" panose="02040503050406030204" pitchFamily="18" charset="0"/>
                                    </a:rPr>
                                    <m:t>𝑖</m:t>
                                  </m:r>
                                </m:sup>
                              </m:sSup>
                            </m:num>
                            <m:den>
                              <m:r>
                                <a:rPr kumimoji="1" lang="en-US" altLang="zh-CN" b="0" i="1" smtClean="0">
                                  <a:latin typeface="Cambria Math" panose="02040503050406030204" pitchFamily="18" charset="0"/>
                                  <a:ea typeface="Cambria Math" panose="02040503050406030204" pitchFamily="18" charset="0"/>
                                </a:rPr>
                                <m:t>𝜏</m:t>
                              </m:r>
                            </m:den>
                          </m:f>
                          <m:r>
                            <a:rPr kumimoji="1" lang="en-US" altLang="zh-CN" b="0" i="1" smtClean="0">
                              <a:latin typeface="Cambria Math" panose="02040503050406030204" pitchFamily="18" charset="0"/>
                              <a:ea typeface="Cambria Math" panose="02040503050406030204" pitchFamily="18" charset="0"/>
                            </a:rPr>
                            <m:t>)</m:t>
                          </m:r>
                        </m:num>
                        <m:den>
                          <m:nary>
                            <m:naryPr>
                              <m:chr m:val="∑"/>
                              <m:supHide m:val="on"/>
                              <m:ctrlPr>
                                <a:rPr kumimoji="1" lang="en-US" altLang="zh-CN" b="0" i="1" smtClean="0">
                                  <a:latin typeface="Cambria Math" panose="02040503050406030204" pitchFamily="18" charset="0"/>
                                  <a:ea typeface="Cambria Math" panose="02040503050406030204" pitchFamily="18" charset="0"/>
                                </a:rPr>
                              </m:ctrlPr>
                            </m:naryPr>
                            <m:sub>
                              <m:r>
                                <m:rPr>
                                  <m:brk m:alnAt="7"/>
                                </m:rPr>
                                <a:rPr kumimoji="1" lang="en-US" altLang="zh-CN" b="0" i="1" smtClean="0">
                                  <a:latin typeface="Cambria Math" panose="02040503050406030204" pitchFamily="18" charset="0"/>
                                  <a:ea typeface="Cambria Math" panose="02040503050406030204" pitchFamily="18" charset="0"/>
                                </a:rPr>
                                <m:t>𝑖</m:t>
                              </m:r>
                            </m:sub>
                            <m:sup/>
                            <m:e>
                              <m:r>
                                <m:rPr>
                                  <m:sty m:val="p"/>
                                </m:rPr>
                                <a:rPr kumimoji="1" lang="en-US" altLang="zh-CN">
                                  <a:latin typeface="Cambria Math" panose="02040503050406030204" pitchFamily="18" charset="0"/>
                                  <a:ea typeface="Cambria Math" panose="02040503050406030204" pitchFamily="18" charset="0"/>
                                </a:rPr>
                                <m:t>exp</m:t>
                              </m:r>
                              <m:r>
                                <a:rPr kumimoji="1" lang="en-US" altLang="zh-CN" i="1">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ea typeface="Cambria Math" panose="02040503050406030204" pitchFamily="18" charset="0"/>
                                    </a:rPr>
                                  </m:ctrlPr>
                                </m:fPr>
                                <m:num>
                                  <m:func>
                                    <m:funcPr>
                                      <m:ctrlPr>
                                        <a:rPr kumimoji="1" lang="en-US" altLang="zh-CN" i="1">
                                          <a:latin typeface="Cambria Math" panose="02040503050406030204" pitchFamily="18" charset="0"/>
                                          <a:ea typeface="Cambria Math" panose="02040503050406030204" pitchFamily="18" charset="0"/>
                                        </a:rPr>
                                      </m:ctrlPr>
                                    </m:funcPr>
                                    <m:fName>
                                      <m:r>
                                        <m:rPr>
                                          <m:sty m:val="p"/>
                                        </m:rPr>
                                        <a:rPr kumimoji="1" lang="en-US" altLang="zh-CN">
                                          <a:latin typeface="Cambria Math" panose="02040503050406030204" pitchFamily="18" charset="0"/>
                                          <a:ea typeface="Cambria Math" panose="02040503050406030204" pitchFamily="18" charset="0"/>
                                        </a:rPr>
                                        <m:t>log</m:t>
                                      </m:r>
                                    </m:fName>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a:latin typeface="Cambria Math" panose="02040503050406030204" pitchFamily="18" charset="0"/>
                                              <a:ea typeface="Cambria Math" panose="02040503050406030204" pitchFamily="18" charset="0"/>
                                            </a:rPr>
                                            <m:t>𝜃</m:t>
                                          </m:r>
                                        </m:e>
                                        <m:sup>
                                          <m:r>
                                            <a:rPr kumimoji="1" lang="en-US" altLang="zh-CN" i="1" baseline="-25000">
                                              <a:latin typeface="Cambria Math" panose="02040503050406030204" pitchFamily="18" charset="0"/>
                                              <a:ea typeface="Cambria Math" panose="02040503050406030204" pitchFamily="18" charset="0"/>
                                            </a:rPr>
                                            <m:t>𝑖</m:t>
                                          </m:r>
                                        </m:sup>
                                      </m:sSup>
                                    </m:e>
                                  </m:func>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𝑔</m:t>
                                      </m:r>
                                    </m:e>
                                    <m:sup>
                                      <m:r>
                                        <a:rPr kumimoji="1" lang="en-US" altLang="zh-CN" i="1" baseline="-25000">
                                          <a:latin typeface="Cambria Math" panose="02040503050406030204" pitchFamily="18" charset="0"/>
                                          <a:ea typeface="Cambria Math" panose="02040503050406030204" pitchFamily="18" charset="0"/>
                                        </a:rPr>
                                        <m:t>𝑖</m:t>
                                      </m:r>
                                    </m:sup>
                                  </m:sSup>
                                </m:num>
                                <m:den>
                                  <m:r>
                                    <a:rPr kumimoji="1" lang="en-US" altLang="zh-CN" i="1">
                                      <a:latin typeface="Cambria Math" panose="02040503050406030204" pitchFamily="18" charset="0"/>
                                      <a:ea typeface="Cambria Math" panose="02040503050406030204" pitchFamily="18" charset="0"/>
                                    </a:rPr>
                                    <m:t>𝜏</m:t>
                                  </m:r>
                                </m:den>
                              </m:f>
                              <m:r>
                                <a:rPr kumimoji="1" lang="en-US" altLang="zh-CN" i="1">
                                  <a:latin typeface="Cambria Math" panose="02040503050406030204" pitchFamily="18" charset="0"/>
                                  <a:ea typeface="Cambria Math" panose="02040503050406030204" pitchFamily="18" charset="0"/>
                                </a:rPr>
                                <m:t>)</m:t>
                              </m:r>
                            </m:e>
                          </m:nary>
                        </m:den>
                      </m:f>
                    </m:oMath>
                  </m:oMathPara>
                </a14:m>
                <a:endParaRPr kumimoji="1" lang="zh-CN" altLang="en-US" dirty="0"/>
              </a:p>
            </p:txBody>
          </p:sp>
        </mc:Choice>
        <mc:Fallback xmlns="">
          <p:sp>
            <p:nvSpPr>
              <p:cNvPr id="3" name="文本框 2">
                <a:extLst>
                  <a:ext uri="{FF2B5EF4-FFF2-40B4-BE49-F238E27FC236}">
                    <a16:creationId xmlns:a16="http://schemas.microsoft.com/office/drawing/2014/main" id="{8857C324-C273-4EB8-071E-7F9D6ABA8A98}"/>
                  </a:ext>
                </a:extLst>
              </p:cNvPr>
              <p:cNvSpPr txBox="1">
                <a:spLocks noRot="1" noChangeAspect="1" noMove="1" noResize="1" noEditPoints="1" noAdjustHandles="1" noChangeArrowheads="1" noChangeShapeType="1" noTextEdit="1"/>
              </p:cNvSpPr>
              <p:nvPr/>
            </p:nvSpPr>
            <p:spPr>
              <a:xfrm>
                <a:off x="703272" y="2572298"/>
                <a:ext cx="5145896" cy="944361"/>
              </a:xfrm>
              <a:prstGeom prst="rect">
                <a:avLst/>
              </a:prstGeom>
              <a:blipFill>
                <a:blip r:embed="rId10"/>
                <a:stretch>
                  <a:fillRect l="-739" t="-2667" r="-1232" b="-6400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1739DC9C-6939-42A0-63EB-176F9FA76421}"/>
              </a:ext>
            </a:extLst>
          </p:cNvPr>
          <p:cNvPicPr>
            <a:picLocks noChangeAspect="1"/>
          </p:cNvPicPr>
          <p:nvPr/>
        </p:nvPicPr>
        <p:blipFill>
          <a:blip r:embed="rId11"/>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55644E08-EBA2-8B52-EACC-BB5649B37C3E}"/>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292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 Generator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A2C9F2EE-02FE-4A4A-67E6-AE408B6AB2A6}"/>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012EA06-CE95-79AC-C55F-7F5956AC674A}"/>
                  </a:ext>
                </a:extLst>
              </p:cNvPr>
              <p:cNvSpPr txBox="1"/>
              <p:nvPr/>
            </p:nvSpPr>
            <p:spPr>
              <a:xfrm>
                <a:off x="635619" y="2121475"/>
                <a:ext cx="2487796" cy="975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sz="2400" i="1" smtClean="0">
                              <a:latin typeface="Cambria Math" panose="02040503050406030204" pitchFamily="18" charset="0"/>
                            </a:rPr>
                          </m:ctrlPr>
                        </m:dPr>
                        <m:e>
                          <m:m>
                            <m:mPr>
                              <m:mcs>
                                <m:mc>
                                  <m:mcPr>
                                    <m:count m:val="3"/>
                                    <m:mcJc m:val="center"/>
                                  </m:mcPr>
                                </m:mc>
                              </m:mcs>
                              <m:ctrlPr>
                                <a:rPr kumimoji="1" lang="en-US" altLang="zh-CN" sz="2400" i="1" smtClean="0">
                                  <a:latin typeface="Cambria Math" panose="02040503050406030204" pitchFamily="18" charset="0"/>
                                </a:rPr>
                              </m:ctrlPr>
                            </m:mPr>
                            <m:mr>
                              <m:e>
                                <m:sSub>
                                  <m:sSubPr>
                                    <m:ctrlPr>
                                      <a:rPr kumimoji="1" lang="en-US" altLang="zh-CN" sz="2400" i="1" smtClean="0">
                                        <a:latin typeface="Cambria Math" panose="02040503050406030204" pitchFamily="18" charset="0"/>
                                      </a:rPr>
                                    </m:ctrlPr>
                                  </m:sSubPr>
                                  <m:e>
                                    <m:r>
                                      <a:rPr kumimoji="1" lang="en-US" altLang="zh-CN" sz="2400" i="1" smtClean="0">
                                        <a:latin typeface="Cambria Math" panose="02040503050406030204" pitchFamily="18" charset="0"/>
                                        <a:ea typeface="Cambria Math" panose="02040503050406030204" pitchFamily="18" charset="0"/>
                                      </a:rPr>
                                      <m:t>𝛼</m:t>
                                    </m:r>
                                  </m:e>
                                  <m:sub>
                                    <m:r>
                                      <a:rPr kumimoji="1" lang="en-US" altLang="zh-CN" sz="2400" b="0" i="1" smtClean="0">
                                        <a:latin typeface="Cambria Math" panose="02040503050406030204" pitchFamily="18" charset="0"/>
                                      </a:rPr>
                                      <m:t>11</m:t>
                                    </m:r>
                                  </m:sub>
                                </m:sSub>
                              </m:e>
                              <m:e>
                                <m:r>
                                  <a:rPr kumimoji="1" lang="en-US" altLang="zh-CN" sz="2400" i="1" smtClean="0">
                                    <a:latin typeface="Cambria Math" panose="02040503050406030204" pitchFamily="18" charset="0"/>
                                    <a:ea typeface="Cambria Math" panose="02040503050406030204" pitchFamily="18" charset="0"/>
                                  </a:rPr>
                                  <m:t>⋯</m:t>
                                </m:r>
                              </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𝑁</m:t>
                                    </m:r>
                                  </m:sub>
                                </m:sSub>
                              </m:e>
                            </m:mr>
                            <m:mr>
                              <m:e>
                                <m:r>
                                  <a:rPr kumimoji="1" lang="en-US" altLang="zh-CN" sz="2400" i="1" smtClean="0">
                                    <a:latin typeface="Cambria Math" panose="02040503050406030204" pitchFamily="18" charset="0"/>
                                    <a:ea typeface="Cambria Math" panose="02040503050406030204" pitchFamily="18" charset="0"/>
                                  </a:rPr>
                                  <m:t>⋮</m:t>
                                </m:r>
                              </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b="0" i="1" smtClean="0">
                                        <a:latin typeface="Cambria Math" panose="02040503050406030204" pitchFamily="18" charset="0"/>
                                      </a:rPr>
                                      <m:t>𝑖𝑗</m:t>
                                    </m:r>
                                  </m:sub>
                                </m:sSub>
                              </m:e>
                              <m:e>
                                <m:r>
                                  <a:rPr kumimoji="1" lang="en-US" altLang="zh-CN" sz="2400" i="1" smtClean="0">
                                    <a:latin typeface="Cambria Math" panose="02040503050406030204" pitchFamily="18" charset="0"/>
                                    <a:ea typeface="Cambria Math" panose="02040503050406030204" pitchFamily="18" charset="0"/>
                                  </a:rPr>
                                  <m:t>⋮</m:t>
                                </m:r>
                              </m:e>
                            </m:mr>
                            <m:m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b="0" i="1" smtClean="0">
                                        <a:latin typeface="Cambria Math" panose="02040503050406030204" pitchFamily="18" charset="0"/>
                                        <a:ea typeface="Cambria Math" panose="02040503050406030204" pitchFamily="18" charset="0"/>
                                      </a:rPr>
                                      <m:t>𝑁</m:t>
                                    </m:r>
                                    <m:r>
                                      <a:rPr kumimoji="1" lang="en-US" altLang="zh-CN" sz="2400" i="1">
                                        <a:latin typeface="Cambria Math" panose="02040503050406030204" pitchFamily="18" charset="0"/>
                                      </a:rPr>
                                      <m:t>1</m:t>
                                    </m:r>
                                  </m:sub>
                                </m:sSub>
                              </m:e>
                              <m:e>
                                <m:r>
                                  <a:rPr kumimoji="1" lang="en-US" altLang="zh-CN" sz="2400" i="1">
                                    <a:latin typeface="Cambria Math" panose="02040503050406030204" pitchFamily="18" charset="0"/>
                                    <a:ea typeface="Cambria Math" panose="02040503050406030204" pitchFamily="18" charset="0"/>
                                  </a:rPr>
                                  <m:t>⋯</m:t>
                                </m:r>
                              </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b="0" i="1" smtClean="0">
                                        <a:latin typeface="Cambria Math" panose="02040503050406030204" pitchFamily="18" charset="0"/>
                                        <a:ea typeface="Cambria Math" panose="02040503050406030204" pitchFamily="18" charset="0"/>
                                      </a:rPr>
                                      <m:t>𝑁𝑁</m:t>
                                    </m:r>
                                  </m:sub>
                                </m:sSub>
                              </m:e>
                            </m:mr>
                          </m:m>
                        </m:e>
                      </m:d>
                    </m:oMath>
                  </m:oMathPara>
                </a14:m>
                <a:endParaRPr kumimoji="1" lang="zh-CN" altLang="en-US" sz="2400" dirty="0"/>
              </a:p>
            </p:txBody>
          </p:sp>
        </mc:Choice>
        <mc:Fallback xmlns="">
          <p:sp>
            <p:nvSpPr>
              <p:cNvPr id="2" name="文本框 1">
                <a:extLst>
                  <a:ext uri="{FF2B5EF4-FFF2-40B4-BE49-F238E27FC236}">
                    <a16:creationId xmlns:a16="http://schemas.microsoft.com/office/drawing/2014/main" id="{5012EA06-CE95-79AC-C55F-7F5956AC674A}"/>
                  </a:ext>
                </a:extLst>
              </p:cNvPr>
              <p:cNvSpPr txBox="1">
                <a:spLocks noRot="1" noChangeAspect="1" noMove="1" noResize="1" noEditPoints="1" noAdjustHandles="1" noChangeArrowheads="1" noChangeShapeType="1" noTextEdit="1"/>
              </p:cNvSpPr>
              <p:nvPr/>
            </p:nvSpPr>
            <p:spPr>
              <a:xfrm>
                <a:off x="635619" y="2121475"/>
                <a:ext cx="2487796" cy="975588"/>
              </a:xfrm>
              <a:prstGeom prst="rect">
                <a:avLst/>
              </a:prstGeom>
              <a:blipFill>
                <a:blip r:embed="rId4"/>
                <a:stretch>
                  <a:fillRect b="-7792"/>
                </a:stretch>
              </a:blipFill>
            </p:spPr>
            <p:txBody>
              <a:bodyPr/>
              <a:lstStyle/>
              <a:p>
                <a:r>
                  <a:rPr lang="zh-CN" altLang="en-US">
                    <a:noFill/>
                  </a:rPr>
                  <a:t> </a:t>
                </a:r>
              </a:p>
            </p:txBody>
          </p:sp>
        </mc:Fallback>
      </mc:AlternateContent>
      <p:sp>
        <p:nvSpPr>
          <p:cNvPr id="4" name="右箭头 3">
            <a:extLst>
              <a:ext uri="{FF2B5EF4-FFF2-40B4-BE49-F238E27FC236}">
                <a16:creationId xmlns:a16="http://schemas.microsoft.com/office/drawing/2014/main" id="{7835C21C-8E48-3F04-A06A-8AD1C99A70BD}"/>
              </a:ext>
            </a:extLst>
          </p:cNvPr>
          <p:cNvSpPr/>
          <p:nvPr/>
        </p:nvSpPr>
        <p:spPr>
          <a:xfrm>
            <a:off x="3708958" y="2388833"/>
            <a:ext cx="399369" cy="440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6D93565E-7954-811B-22BA-F74C281A6C85}"/>
              </a:ext>
            </a:extLst>
          </p:cNvPr>
          <p:cNvSpPr/>
          <p:nvPr/>
        </p:nvSpPr>
        <p:spPr>
          <a:xfrm rot="5400000">
            <a:off x="7762341" y="3358550"/>
            <a:ext cx="399369" cy="440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11B5061-4092-E4C1-6998-B5D4BF713A94}"/>
                  </a:ext>
                </a:extLst>
              </p:cNvPr>
              <p:cNvSpPr txBox="1"/>
              <p:nvPr/>
            </p:nvSpPr>
            <p:spPr>
              <a:xfrm>
                <a:off x="7067741" y="4002985"/>
                <a:ext cx="1788567" cy="10281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sz="2400" i="1" smtClean="0">
                              <a:latin typeface="Cambria Math" panose="02040503050406030204" pitchFamily="18" charset="0"/>
                            </a:rPr>
                          </m:ctrlPr>
                        </m:dPr>
                        <m:e>
                          <m:m>
                            <m:mPr>
                              <m:mcs>
                                <m:mc>
                                  <m:mcPr>
                                    <m:count m:val="3"/>
                                    <m:mcJc m:val="center"/>
                                  </m:mcPr>
                                </m:mc>
                              </m:mcs>
                              <m:ctrlPr>
                                <a:rPr kumimoji="1" lang="en-US" altLang="zh-CN" sz="2400" i="1" smtClean="0">
                                  <a:latin typeface="Cambria Math" panose="02040503050406030204" pitchFamily="18" charset="0"/>
                                </a:rPr>
                              </m:ctrlPr>
                            </m:mPr>
                            <m:mr>
                              <m:e>
                                <m:r>
                                  <a:rPr kumimoji="1" lang="en-US" altLang="zh-CN" sz="2400" i="1" smtClean="0">
                                    <a:latin typeface="Cambria Math" panose="02040503050406030204" pitchFamily="18" charset="0"/>
                                  </a:rPr>
                                  <m:t>0</m:t>
                                </m:r>
                              </m:e>
                              <m:e>
                                <m:r>
                                  <a:rPr kumimoji="1" lang="en-US" altLang="zh-CN" sz="2400" i="1" smtClean="0">
                                    <a:latin typeface="Cambria Math" panose="02040503050406030204" pitchFamily="18" charset="0"/>
                                    <a:ea typeface="Cambria Math" panose="02040503050406030204" pitchFamily="18" charset="0"/>
                                  </a:rPr>
                                  <m:t>⋯</m:t>
                                </m:r>
                              </m:e>
                              <m:e>
                                <m:r>
                                  <a:rPr kumimoji="1" lang="en-US" altLang="zh-CN" sz="2400" i="1" smtClean="0">
                                    <a:latin typeface="Cambria Math" panose="02040503050406030204" pitchFamily="18" charset="0"/>
                                  </a:rPr>
                                  <m:t>1</m:t>
                                </m:r>
                              </m:e>
                            </m:mr>
                            <m:mr>
                              <m:e>
                                <m:r>
                                  <a:rPr kumimoji="1" lang="en-US" altLang="zh-CN" sz="2400" i="1" smtClean="0">
                                    <a:latin typeface="Cambria Math" panose="02040503050406030204" pitchFamily="18" charset="0"/>
                                    <a:ea typeface="Cambria Math" panose="02040503050406030204" pitchFamily="18" charset="0"/>
                                  </a:rPr>
                                  <m:t>⋮</m:t>
                                </m:r>
                              </m:e>
                              <m:e>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𝑎</m:t>
                                    </m:r>
                                  </m:e>
                                  <m:sub>
                                    <m:r>
                                      <a:rPr kumimoji="1" lang="en-US" altLang="zh-CN" sz="2400" i="1">
                                        <a:latin typeface="Cambria Math" panose="02040503050406030204" pitchFamily="18" charset="0"/>
                                      </a:rPr>
                                      <m:t>𝑖𝑗</m:t>
                                    </m:r>
                                  </m:sub>
                                </m:sSub>
                              </m:e>
                              <m:e>
                                <m:r>
                                  <a:rPr kumimoji="1" lang="en-US" altLang="zh-CN" sz="2400" i="1" smtClean="0">
                                    <a:latin typeface="Cambria Math" panose="02040503050406030204" pitchFamily="18" charset="0"/>
                                    <a:ea typeface="Cambria Math" panose="02040503050406030204" pitchFamily="18" charset="0"/>
                                  </a:rPr>
                                  <m:t>⋮</m:t>
                                </m:r>
                              </m:e>
                            </m:mr>
                            <m:mr>
                              <m:e>
                                <m:r>
                                  <a:rPr kumimoji="1" lang="en-US" altLang="zh-CN" sz="2400" i="1" smtClean="0">
                                    <a:latin typeface="Cambria Math" panose="02040503050406030204" pitchFamily="18" charset="0"/>
                                  </a:rPr>
                                  <m:t>0</m:t>
                                </m:r>
                              </m:e>
                              <m:e>
                                <m:r>
                                  <a:rPr kumimoji="1" lang="en-US" altLang="zh-CN" sz="2400" i="1">
                                    <a:latin typeface="Cambria Math" panose="02040503050406030204" pitchFamily="18" charset="0"/>
                                    <a:ea typeface="Cambria Math" panose="02040503050406030204" pitchFamily="18" charset="0"/>
                                  </a:rPr>
                                  <m:t>⋯</m:t>
                                </m:r>
                              </m:e>
                              <m:e>
                                <m:r>
                                  <a:rPr kumimoji="1" lang="en-US" altLang="zh-CN" sz="2400" i="1" smtClean="0">
                                    <a:latin typeface="Cambria Math" panose="02040503050406030204" pitchFamily="18" charset="0"/>
                                  </a:rPr>
                                  <m:t>1</m:t>
                                </m:r>
                              </m:e>
                            </m:mr>
                          </m:m>
                        </m:e>
                      </m:d>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D11B5061-4092-E4C1-6998-B5D4BF713A94}"/>
                  </a:ext>
                </a:extLst>
              </p:cNvPr>
              <p:cNvSpPr txBox="1">
                <a:spLocks noRot="1" noChangeAspect="1" noMove="1" noResize="1" noEditPoints="1" noAdjustHandles="1" noChangeArrowheads="1" noChangeShapeType="1" noTextEdit="1"/>
              </p:cNvSpPr>
              <p:nvPr/>
            </p:nvSpPr>
            <p:spPr>
              <a:xfrm>
                <a:off x="7067741" y="4002985"/>
                <a:ext cx="1788567" cy="1028102"/>
              </a:xfrm>
              <a:prstGeom prst="rect">
                <a:avLst/>
              </a:prstGeom>
              <a:blipFill>
                <a:blip r:embed="rId5"/>
                <a:stretch>
                  <a:fillRect t="-1235" b="-98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FD9BBCE-F67F-5B7C-4575-D59892D3360D}"/>
                  </a:ext>
                </a:extLst>
              </p:cNvPr>
              <p:cNvSpPr txBox="1"/>
              <p:nvPr/>
            </p:nvSpPr>
            <p:spPr>
              <a:xfrm>
                <a:off x="4738840" y="1929954"/>
                <a:ext cx="7153176" cy="1465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d>
                            <m:dPr>
                              <m:ctrlPr>
                                <a:rPr kumimoji="1" lang="en-US" altLang="zh-CN" sz="2400" i="1">
                                  <a:latin typeface="Cambria Math" panose="02040503050406030204" pitchFamily="18" charset="0"/>
                                </a:rPr>
                              </m:ctrlPr>
                            </m:dPr>
                            <m:e>
                              <m:f>
                                <m:fPr>
                                  <m:ctrlPr>
                                    <a:rPr kumimoji="1" lang="en-US" altLang="zh-CN" sz="2400" i="1">
                                      <a:latin typeface="Cambria Math" panose="02040503050406030204" pitchFamily="18" charset="0"/>
                                      <a:ea typeface="Cambria Math" panose="02040503050406030204" pitchFamily="18" charset="0"/>
                                    </a:rPr>
                                  </m:ctrlPr>
                                </m:fPr>
                                <m:num>
                                  <m:r>
                                    <m:rPr>
                                      <m:sty m:val="p"/>
                                    </m:rPr>
                                    <a:rPr kumimoji="1" lang="en-US" altLang="zh-CN" sz="2400">
                                      <a:latin typeface="Cambria Math" panose="02040503050406030204" pitchFamily="18" charset="0"/>
                                      <a:ea typeface="Cambria Math" panose="02040503050406030204" pitchFamily="18" charset="0"/>
                                    </a:rPr>
                                    <m:t>exp</m:t>
                                  </m:r>
                                  <m:r>
                                    <a:rPr kumimoji="1" lang="en-US" altLang="zh-CN" sz="2400" i="1">
                                      <a:latin typeface="Cambria Math" panose="02040503050406030204" pitchFamily="18" charset="0"/>
                                      <a:ea typeface="Cambria Math" panose="02040503050406030204" pitchFamily="18" charset="0"/>
                                    </a:rPr>
                                    <m:t>⁡(</m:t>
                                  </m:r>
                                  <m:f>
                                    <m:fPr>
                                      <m:ctrlPr>
                                        <a:rPr kumimoji="1" lang="en-US" altLang="zh-CN" sz="2400" i="1">
                                          <a:latin typeface="Cambria Math" panose="02040503050406030204" pitchFamily="18" charset="0"/>
                                          <a:ea typeface="Cambria Math" panose="02040503050406030204" pitchFamily="18" charset="0"/>
                                        </a:rPr>
                                      </m:ctrlPr>
                                    </m:fPr>
                                    <m:num>
                                      <m:func>
                                        <m:funcPr>
                                          <m:ctrlPr>
                                            <a:rPr kumimoji="1" lang="en-US" altLang="zh-CN" sz="2400" i="1">
                                              <a:latin typeface="Cambria Math" panose="02040503050406030204" pitchFamily="18" charset="0"/>
                                              <a:ea typeface="Cambria Math" panose="02040503050406030204" pitchFamily="18" charset="0"/>
                                            </a:rPr>
                                          </m:ctrlPr>
                                        </m:funcPr>
                                        <m:fName>
                                          <m:r>
                                            <m:rPr>
                                              <m:sty m:val="p"/>
                                            </m:rPr>
                                            <a:rPr kumimoji="1" lang="en-US" altLang="zh-CN" sz="2400">
                                              <a:latin typeface="Cambria Math" panose="02040503050406030204" pitchFamily="18" charset="0"/>
                                              <a:ea typeface="Cambria Math" panose="02040503050406030204" pitchFamily="18" charset="0"/>
                                            </a:rPr>
                                            <m:t>log</m:t>
                                          </m:r>
                                        </m:fName>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𝛼</m:t>
                                              </m:r>
                                              <m:r>
                                                <a:rPr kumimoji="1" lang="en-US" altLang="zh-CN" sz="2400" i="1" baseline="-25000">
                                                  <a:latin typeface="Cambria Math" panose="02040503050406030204" pitchFamily="18" charset="0"/>
                                                  <a:ea typeface="Cambria Math" panose="02040503050406030204" pitchFamily="18" charset="0"/>
                                                </a:rPr>
                                                <m:t>𝑖𝑗</m:t>
                                              </m:r>
                                            </m:e>
                                            <m:sup/>
                                          </m:sSup>
                                        </m:e>
                                      </m:func>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𝑔</m:t>
                                          </m:r>
                                        </m:e>
                                        <m:sub>
                                          <m:r>
                                            <a:rPr kumimoji="1" lang="en-US" altLang="zh-CN" sz="2400" i="1">
                                              <a:latin typeface="Cambria Math" panose="02040503050406030204" pitchFamily="18" charset="0"/>
                                              <a:ea typeface="Cambria Math" panose="02040503050406030204" pitchFamily="18" charset="0"/>
                                            </a:rPr>
                                            <m:t>𝑖𝑗</m:t>
                                          </m:r>
                                        </m:sub>
                                      </m:sSub>
                                    </m:num>
                                    <m:den>
                                      <m:r>
                                        <a:rPr kumimoji="1" lang="en-US" altLang="zh-CN" sz="2400" i="1">
                                          <a:latin typeface="Cambria Math" panose="02040503050406030204" pitchFamily="18" charset="0"/>
                                          <a:ea typeface="Cambria Math" panose="02040503050406030204" pitchFamily="18" charset="0"/>
                                        </a:rPr>
                                        <m:t>𝜏</m:t>
                                      </m:r>
                                    </m:den>
                                  </m:f>
                                  <m:r>
                                    <a:rPr kumimoji="1" lang="en-US" altLang="zh-CN" sz="2400" i="1">
                                      <a:latin typeface="Cambria Math" panose="02040503050406030204" pitchFamily="18" charset="0"/>
                                      <a:ea typeface="Cambria Math" panose="02040503050406030204" pitchFamily="18" charset="0"/>
                                    </a:rPr>
                                    <m:t>)</m:t>
                                  </m:r>
                                </m:num>
                                <m:den>
                                  <m:func>
                                    <m:funcPr>
                                      <m:ctrlPr>
                                        <a:rPr kumimoji="1" lang="en-US" altLang="zh-CN" sz="2400" i="1">
                                          <a:latin typeface="Cambria Math" panose="02040503050406030204" pitchFamily="18" charset="0"/>
                                          <a:ea typeface="Cambria Math" panose="02040503050406030204" pitchFamily="18" charset="0"/>
                                        </a:rPr>
                                      </m:ctrlPr>
                                    </m:funcPr>
                                    <m:fName>
                                      <m:r>
                                        <m:rPr>
                                          <m:sty m:val="p"/>
                                        </m:rPr>
                                        <a:rPr kumimoji="1" lang="en-US" altLang="zh-CN" sz="2400">
                                          <a:latin typeface="Cambria Math" panose="02040503050406030204" pitchFamily="18" charset="0"/>
                                          <a:ea typeface="Cambria Math" panose="02040503050406030204" pitchFamily="18" charset="0"/>
                                        </a:rPr>
                                        <m:t>exp</m:t>
                                      </m:r>
                                    </m:fName>
                                    <m:e>
                                      <m:d>
                                        <m:dPr>
                                          <m:ctrlPr>
                                            <a:rPr kumimoji="1" lang="en-US" altLang="zh-CN" sz="2400" i="1">
                                              <a:latin typeface="Cambria Math" panose="02040503050406030204" pitchFamily="18" charset="0"/>
                                              <a:ea typeface="Cambria Math" panose="02040503050406030204" pitchFamily="18" charset="0"/>
                                            </a:rPr>
                                          </m:ctrlPr>
                                        </m:dPr>
                                        <m:e>
                                          <m:f>
                                            <m:fPr>
                                              <m:ctrlPr>
                                                <a:rPr kumimoji="1" lang="en-US" altLang="zh-CN" sz="2400" i="1">
                                                  <a:latin typeface="Cambria Math" panose="02040503050406030204" pitchFamily="18" charset="0"/>
                                                  <a:ea typeface="Cambria Math" panose="02040503050406030204" pitchFamily="18" charset="0"/>
                                                </a:rPr>
                                              </m:ctrlPr>
                                            </m:fPr>
                                            <m:num>
                                              <m:func>
                                                <m:funcPr>
                                                  <m:ctrlPr>
                                                    <a:rPr kumimoji="1" lang="en-US" altLang="zh-CN" sz="2400" i="1">
                                                      <a:latin typeface="Cambria Math" panose="02040503050406030204" pitchFamily="18" charset="0"/>
                                                      <a:ea typeface="Cambria Math" panose="02040503050406030204" pitchFamily="18" charset="0"/>
                                                    </a:rPr>
                                                  </m:ctrlPr>
                                                </m:funcPr>
                                                <m:fName>
                                                  <m:r>
                                                    <m:rPr>
                                                      <m:sty m:val="p"/>
                                                    </m:rPr>
                                                    <a:rPr kumimoji="1" lang="en-US" altLang="zh-CN" sz="2400">
                                                      <a:latin typeface="Cambria Math" panose="02040503050406030204" pitchFamily="18" charset="0"/>
                                                      <a:ea typeface="Cambria Math" panose="02040503050406030204" pitchFamily="18" charset="0"/>
                                                    </a:rPr>
                                                    <m:t>log</m:t>
                                                  </m:r>
                                                </m:fName>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𝛼</m:t>
                                                      </m:r>
                                                      <m:r>
                                                        <a:rPr kumimoji="1" lang="en-US" altLang="zh-CN" sz="2400" i="1" baseline="-25000">
                                                          <a:latin typeface="Cambria Math" panose="02040503050406030204" pitchFamily="18" charset="0"/>
                                                          <a:ea typeface="Cambria Math" panose="02040503050406030204" pitchFamily="18" charset="0"/>
                                                        </a:rPr>
                                                        <m:t>𝑖𝑗</m:t>
                                                      </m:r>
                                                    </m:e>
                                                    <m:sup/>
                                                  </m:sSup>
                                                </m:e>
                                              </m:func>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𝑔</m:t>
                                                  </m:r>
                                                </m:e>
                                                <m:sub>
                                                  <m:r>
                                                    <a:rPr kumimoji="1" lang="en-US" altLang="zh-CN" sz="2400" i="1">
                                                      <a:latin typeface="Cambria Math" panose="02040503050406030204" pitchFamily="18" charset="0"/>
                                                      <a:ea typeface="Cambria Math" panose="02040503050406030204" pitchFamily="18" charset="0"/>
                                                    </a:rPr>
                                                    <m:t>𝑖𝑗</m:t>
                                                  </m:r>
                                                </m:sub>
                                              </m:sSub>
                                            </m:num>
                                            <m:den>
                                              <m:r>
                                                <a:rPr kumimoji="1" lang="en-US" altLang="zh-CN" sz="2400" i="1">
                                                  <a:latin typeface="Cambria Math" panose="02040503050406030204" pitchFamily="18" charset="0"/>
                                                  <a:ea typeface="Cambria Math" panose="02040503050406030204" pitchFamily="18" charset="0"/>
                                                </a:rPr>
                                                <m:t>𝜏</m:t>
                                              </m:r>
                                            </m:den>
                                          </m:f>
                                        </m:e>
                                      </m:d>
                                    </m:e>
                                  </m:func>
                                  <m:r>
                                    <a:rPr kumimoji="1" lang="en-US" altLang="zh-CN" sz="2400" i="1">
                                      <a:latin typeface="Cambria Math" panose="02040503050406030204" pitchFamily="18" charset="0"/>
                                      <a:ea typeface="Cambria Math" panose="02040503050406030204" pitchFamily="18" charset="0"/>
                                    </a:rPr>
                                    <m:t>+</m:t>
                                  </m:r>
                                  <m:r>
                                    <m:rPr>
                                      <m:sty m:val="p"/>
                                    </m:rPr>
                                    <a:rPr kumimoji="1" lang="en-US" altLang="zh-CN" sz="2400">
                                      <a:latin typeface="Cambria Math" panose="02040503050406030204" pitchFamily="18" charset="0"/>
                                      <a:ea typeface="Cambria Math" panose="02040503050406030204" pitchFamily="18" charset="0"/>
                                    </a:rPr>
                                    <m:t>exp</m:t>
                                  </m:r>
                                  <m:r>
                                    <a:rPr kumimoji="1" lang="en-US" altLang="zh-CN" sz="2400" i="1">
                                      <a:latin typeface="Cambria Math" panose="02040503050406030204" pitchFamily="18" charset="0"/>
                                      <a:ea typeface="Cambria Math" panose="02040503050406030204" pitchFamily="18" charset="0"/>
                                    </a:rPr>
                                    <m:t>⁡</m:t>
                                  </m:r>
                                  <m:d>
                                    <m:dPr>
                                      <m:ctrlPr>
                                        <a:rPr kumimoji="1" lang="en-US" altLang="zh-CN" sz="2400" i="1" smtClean="0">
                                          <a:latin typeface="Cambria Math" panose="02040503050406030204" pitchFamily="18" charset="0"/>
                                          <a:ea typeface="Cambria Math" panose="02040503050406030204" pitchFamily="18" charset="0"/>
                                        </a:rPr>
                                      </m:ctrlPr>
                                    </m:dPr>
                                    <m:e>
                                      <m:f>
                                        <m:fPr>
                                          <m:ctrlPr>
                                            <a:rPr kumimoji="1" lang="en-US" altLang="zh-CN" sz="2400" i="1">
                                              <a:latin typeface="Cambria Math" panose="02040503050406030204" pitchFamily="18" charset="0"/>
                                              <a:ea typeface="Cambria Math" panose="02040503050406030204" pitchFamily="18" charset="0"/>
                                            </a:rPr>
                                          </m:ctrlPr>
                                        </m:fPr>
                                        <m:num>
                                          <m:func>
                                            <m:funcPr>
                                              <m:ctrlPr>
                                                <a:rPr kumimoji="1" lang="en-US" altLang="zh-CN" sz="2400" i="1">
                                                  <a:latin typeface="Cambria Math" panose="02040503050406030204" pitchFamily="18" charset="0"/>
                                                  <a:ea typeface="Cambria Math" panose="02040503050406030204" pitchFamily="18" charset="0"/>
                                                </a:rPr>
                                              </m:ctrlPr>
                                            </m:funcPr>
                                            <m:fName>
                                              <m:r>
                                                <m:rPr>
                                                  <m:sty m:val="p"/>
                                                </m:rPr>
                                                <a:rPr kumimoji="1" lang="en-US" altLang="zh-CN" sz="2400">
                                                  <a:latin typeface="Cambria Math" panose="02040503050406030204" pitchFamily="18" charset="0"/>
                                                  <a:ea typeface="Cambria Math" panose="02040503050406030204" pitchFamily="18" charset="0"/>
                                                </a:rPr>
                                                <m:t>log</m:t>
                                              </m:r>
                                              <m:r>
                                                <a:rPr kumimoji="1" lang="en-US" altLang="zh-CN" sz="2400" i="1">
                                                  <a:latin typeface="Cambria Math" panose="02040503050406030204" pitchFamily="18" charset="0"/>
                                                  <a:ea typeface="Cambria Math" panose="02040503050406030204" pitchFamily="18" charset="0"/>
                                                </a:rPr>
                                                <m:t>(1−</m:t>
                                              </m:r>
                                            </m:fName>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𝛼</m:t>
                                                  </m:r>
                                                  <m:r>
                                                    <a:rPr kumimoji="1" lang="en-US" altLang="zh-CN" sz="2400" i="1" baseline="-25000">
                                                      <a:latin typeface="Cambria Math" panose="02040503050406030204" pitchFamily="18" charset="0"/>
                                                      <a:ea typeface="Cambria Math" panose="02040503050406030204" pitchFamily="18" charset="0"/>
                                                    </a:rPr>
                                                    <m:t>𝑖𝑗</m:t>
                                                  </m:r>
                                                </m:e>
                                                <m:sup/>
                                              </m:sSup>
                                            </m:e>
                                          </m:func>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𝑔</m:t>
                                              </m:r>
                                            </m:e>
                                            <m:sub>
                                              <m:r>
                                                <a:rPr kumimoji="1" lang="en-US" altLang="zh-CN" sz="2400" i="1">
                                                  <a:latin typeface="Cambria Math" panose="02040503050406030204" pitchFamily="18" charset="0"/>
                                                  <a:ea typeface="Cambria Math" panose="02040503050406030204" pitchFamily="18" charset="0"/>
                                                </a:rPr>
                                                <m:t>𝑖𝑗</m:t>
                                              </m:r>
                                            </m:sub>
                                          </m:sSub>
                                        </m:num>
                                        <m:den>
                                          <m:r>
                                            <a:rPr kumimoji="1" lang="en-US" altLang="zh-CN" sz="2400" i="1">
                                              <a:latin typeface="Cambria Math" panose="02040503050406030204" pitchFamily="18" charset="0"/>
                                              <a:ea typeface="Cambria Math" panose="02040503050406030204" pitchFamily="18" charset="0"/>
                                            </a:rPr>
                                            <m:t>𝜏</m:t>
                                          </m:r>
                                        </m:den>
                                      </m:f>
                                    </m:e>
                                  </m:d>
                                </m:den>
                              </m:f>
                            </m:e>
                          </m:d>
                        </m:e>
                        <m:sub>
                          <m:r>
                            <a:rPr kumimoji="1" lang="en-US" altLang="zh-CN" sz="2400" b="0" i="1" smtClean="0">
                              <a:latin typeface="Cambria Math" panose="02040503050406030204" pitchFamily="18" charset="0"/>
                            </a:rPr>
                            <m:t>𝑁</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𝑁</m:t>
                          </m:r>
                        </m:sub>
                      </m:sSub>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0FD9BBCE-F67F-5B7C-4575-D59892D3360D}"/>
                  </a:ext>
                </a:extLst>
              </p:cNvPr>
              <p:cNvSpPr txBox="1">
                <a:spLocks noRot="1" noChangeAspect="1" noMove="1" noResize="1" noEditPoints="1" noAdjustHandles="1" noChangeArrowheads="1" noChangeShapeType="1" noTextEdit="1"/>
              </p:cNvSpPr>
              <p:nvPr/>
            </p:nvSpPr>
            <p:spPr>
              <a:xfrm>
                <a:off x="4738840" y="1929954"/>
                <a:ext cx="7153176" cy="1465209"/>
              </a:xfrm>
              <a:prstGeom prst="rect">
                <a:avLst/>
              </a:prstGeom>
              <a:blipFill>
                <a:blip r:embed="rId6"/>
                <a:stretch>
                  <a:fillRect t="-862" b="-34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6E6E5F3-1448-0BD6-D571-E5DB3E6E7170}"/>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C3689DC-2D88-0B55-2E0F-65F4743BB75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9520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Centrality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pic>
        <p:nvPicPr>
          <p:cNvPr id="3" name="图片 2">
            <a:extLst>
              <a:ext uri="{FF2B5EF4-FFF2-40B4-BE49-F238E27FC236}">
                <a16:creationId xmlns:a16="http://schemas.microsoft.com/office/drawing/2014/main" id="{E12B3BAA-E02E-E608-396C-BAF8A2D074F2}"/>
              </a:ext>
            </a:extLst>
          </p:cNvPr>
          <p:cNvPicPr>
            <a:picLocks noChangeAspect="1"/>
          </p:cNvPicPr>
          <p:nvPr/>
        </p:nvPicPr>
        <p:blipFill>
          <a:blip r:embed="rId4"/>
          <a:stretch>
            <a:fillRect/>
          </a:stretch>
        </p:blipFill>
        <p:spPr>
          <a:xfrm>
            <a:off x="91365" y="19475"/>
            <a:ext cx="12100635" cy="6819049"/>
          </a:xfrm>
          <a:prstGeom prst="rect">
            <a:avLst/>
          </a:prstGeom>
        </p:spPr>
      </p:pic>
    </p:spTree>
    <p:extLst>
      <p:ext uri="{BB962C8B-B14F-4D97-AF65-F5344CB8AC3E}">
        <p14:creationId xmlns:p14="http://schemas.microsoft.com/office/powerpoint/2010/main" val="369268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（复杂）系统科学的演进</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cxnSp>
        <p:nvCxnSpPr>
          <p:cNvPr id="4" name="直线箭头连接符 3">
            <a:extLst>
              <a:ext uri="{FF2B5EF4-FFF2-40B4-BE49-F238E27FC236}">
                <a16:creationId xmlns:a16="http://schemas.microsoft.com/office/drawing/2014/main" id="{AD6D210C-ECFB-3840-3689-272244532252}"/>
              </a:ext>
            </a:extLst>
          </p:cNvPr>
          <p:cNvCxnSpPr/>
          <p:nvPr/>
        </p:nvCxnSpPr>
        <p:spPr>
          <a:xfrm>
            <a:off x="825730" y="3023648"/>
            <a:ext cx="1005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297A11DF-E35B-FF07-E7A4-293C77C9E68F}"/>
              </a:ext>
            </a:extLst>
          </p:cNvPr>
          <p:cNvSpPr/>
          <p:nvPr/>
        </p:nvSpPr>
        <p:spPr>
          <a:xfrm>
            <a:off x="1066800" y="1611528"/>
            <a:ext cx="1219200" cy="10667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老三论</a:t>
            </a:r>
          </a:p>
        </p:txBody>
      </p:sp>
      <p:sp>
        <p:nvSpPr>
          <p:cNvPr id="6" name="椭圆 5">
            <a:extLst>
              <a:ext uri="{FF2B5EF4-FFF2-40B4-BE49-F238E27FC236}">
                <a16:creationId xmlns:a16="http://schemas.microsoft.com/office/drawing/2014/main" id="{15E3EDFF-C78E-C5A4-45CB-B3ACCE33B418}"/>
              </a:ext>
            </a:extLst>
          </p:cNvPr>
          <p:cNvSpPr/>
          <p:nvPr/>
        </p:nvSpPr>
        <p:spPr>
          <a:xfrm>
            <a:off x="2851265" y="1611528"/>
            <a:ext cx="1219200" cy="10667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新三论</a:t>
            </a:r>
          </a:p>
        </p:txBody>
      </p:sp>
      <p:sp>
        <p:nvSpPr>
          <p:cNvPr id="9" name="椭圆 8">
            <a:extLst>
              <a:ext uri="{FF2B5EF4-FFF2-40B4-BE49-F238E27FC236}">
                <a16:creationId xmlns:a16="http://schemas.microsoft.com/office/drawing/2014/main" id="{37DD8942-E053-A28F-1DE5-821F84939896}"/>
              </a:ext>
            </a:extLst>
          </p:cNvPr>
          <p:cNvSpPr/>
          <p:nvPr/>
        </p:nvSpPr>
        <p:spPr>
          <a:xfrm>
            <a:off x="4635730" y="1597670"/>
            <a:ext cx="1219200" cy="10667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圣塔菲学派</a:t>
            </a:r>
          </a:p>
        </p:txBody>
      </p:sp>
      <p:sp>
        <p:nvSpPr>
          <p:cNvPr id="11" name="椭圆 10">
            <a:extLst>
              <a:ext uri="{FF2B5EF4-FFF2-40B4-BE49-F238E27FC236}">
                <a16:creationId xmlns:a16="http://schemas.microsoft.com/office/drawing/2014/main" id="{5970ACC5-98A0-95A6-2AE0-FB818280AE50}"/>
              </a:ext>
            </a:extLst>
          </p:cNvPr>
          <p:cNvSpPr/>
          <p:nvPr/>
        </p:nvSpPr>
        <p:spPr>
          <a:xfrm>
            <a:off x="6420195" y="1580354"/>
            <a:ext cx="1219200" cy="10667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复杂网络</a:t>
            </a:r>
          </a:p>
        </p:txBody>
      </p:sp>
      <p:sp>
        <p:nvSpPr>
          <p:cNvPr id="14" name="椭圆 13">
            <a:extLst>
              <a:ext uri="{FF2B5EF4-FFF2-40B4-BE49-F238E27FC236}">
                <a16:creationId xmlns:a16="http://schemas.microsoft.com/office/drawing/2014/main" id="{AFF8174F-452F-957E-6AAA-6C8C17CC2F01}"/>
              </a:ext>
            </a:extLst>
          </p:cNvPr>
          <p:cNvSpPr/>
          <p:nvPr/>
        </p:nvSpPr>
        <p:spPr>
          <a:xfrm>
            <a:off x="8204660" y="1611528"/>
            <a:ext cx="1219200" cy="10667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数据驱动</a:t>
            </a:r>
          </a:p>
        </p:txBody>
      </p:sp>
      <p:sp>
        <p:nvSpPr>
          <p:cNvPr id="15" name="椭圆 14">
            <a:extLst>
              <a:ext uri="{FF2B5EF4-FFF2-40B4-BE49-F238E27FC236}">
                <a16:creationId xmlns:a16="http://schemas.microsoft.com/office/drawing/2014/main" id="{165FC000-ADF2-ABE8-0242-CB18B8D96C8F}"/>
              </a:ext>
            </a:extLst>
          </p:cNvPr>
          <p:cNvSpPr/>
          <p:nvPr/>
        </p:nvSpPr>
        <p:spPr>
          <a:xfrm>
            <a:off x="9845040" y="1611528"/>
            <a:ext cx="1219200" cy="10667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AI</a:t>
            </a:r>
            <a:r>
              <a:rPr kumimoji="1" lang="zh-CN" altLang="en-US" sz="1600" dirty="0"/>
              <a:t>？</a:t>
            </a:r>
            <a:endParaRPr kumimoji="1" lang="en-US" altLang="zh-CN" sz="1600" dirty="0"/>
          </a:p>
          <a:p>
            <a:pPr algn="ctr"/>
            <a:r>
              <a:rPr kumimoji="1" lang="zh-CN" altLang="en-US" sz="1600" dirty="0"/>
              <a:t>大模型？</a:t>
            </a:r>
          </a:p>
        </p:txBody>
      </p:sp>
      <p:sp>
        <p:nvSpPr>
          <p:cNvPr id="16" name="文本框 15">
            <a:extLst>
              <a:ext uri="{FF2B5EF4-FFF2-40B4-BE49-F238E27FC236}">
                <a16:creationId xmlns:a16="http://schemas.microsoft.com/office/drawing/2014/main" id="{CDD40D4E-8548-C928-4A1A-EAC923F7CA87}"/>
              </a:ext>
            </a:extLst>
          </p:cNvPr>
          <p:cNvSpPr txBox="1"/>
          <p:nvPr/>
        </p:nvSpPr>
        <p:spPr>
          <a:xfrm>
            <a:off x="1233054" y="3091552"/>
            <a:ext cx="886691" cy="646331"/>
          </a:xfrm>
          <a:prstGeom prst="rect">
            <a:avLst/>
          </a:prstGeom>
          <a:noFill/>
        </p:spPr>
        <p:txBody>
          <a:bodyPr wrap="square" rtlCol="0">
            <a:spAutoFit/>
          </a:bodyPr>
          <a:lstStyle/>
          <a:p>
            <a:r>
              <a:rPr kumimoji="1" lang="en-US" altLang="zh-CN" dirty="0"/>
              <a:t>1930-1960</a:t>
            </a:r>
            <a:endParaRPr kumimoji="1" lang="zh-CN" altLang="en-US" dirty="0"/>
          </a:p>
        </p:txBody>
      </p:sp>
      <p:sp>
        <p:nvSpPr>
          <p:cNvPr id="17" name="文本框 16">
            <a:extLst>
              <a:ext uri="{FF2B5EF4-FFF2-40B4-BE49-F238E27FC236}">
                <a16:creationId xmlns:a16="http://schemas.microsoft.com/office/drawing/2014/main" id="{D4F842D9-9166-7A60-E786-DAE12E686A49}"/>
              </a:ext>
            </a:extLst>
          </p:cNvPr>
          <p:cNvSpPr txBox="1"/>
          <p:nvPr/>
        </p:nvSpPr>
        <p:spPr>
          <a:xfrm>
            <a:off x="3045229" y="3091552"/>
            <a:ext cx="886691" cy="646331"/>
          </a:xfrm>
          <a:prstGeom prst="rect">
            <a:avLst/>
          </a:prstGeom>
          <a:noFill/>
        </p:spPr>
        <p:txBody>
          <a:bodyPr wrap="square" rtlCol="0">
            <a:spAutoFit/>
          </a:bodyPr>
          <a:lstStyle/>
          <a:p>
            <a:r>
              <a:rPr kumimoji="1" lang="en-US" altLang="zh-CN" dirty="0"/>
              <a:t>1970-1990</a:t>
            </a:r>
            <a:endParaRPr kumimoji="1" lang="zh-CN" altLang="en-US" dirty="0"/>
          </a:p>
        </p:txBody>
      </p:sp>
      <p:sp>
        <p:nvSpPr>
          <p:cNvPr id="18" name="文本框 17">
            <a:extLst>
              <a:ext uri="{FF2B5EF4-FFF2-40B4-BE49-F238E27FC236}">
                <a16:creationId xmlns:a16="http://schemas.microsoft.com/office/drawing/2014/main" id="{5D6018E4-E585-2122-4187-DC0429A9C72F}"/>
              </a:ext>
            </a:extLst>
          </p:cNvPr>
          <p:cNvSpPr txBox="1"/>
          <p:nvPr/>
        </p:nvSpPr>
        <p:spPr>
          <a:xfrm>
            <a:off x="4865716" y="3091552"/>
            <a:ext cx="886691" cy="646331"/>
          </a:xfrm>
          <a:prstGeom prst="rect">
            <a:avLst/>
          </a:prstGeom>
          <a:noFill/>
        </p:spPr>
        <p:txBody>
          <a:bodyPr wrap="square" rtlCol="0">
            <a:spAutoFit/>
          </a:bodyPr>
          <a:lstStyle/>
          <a:p>
            <a:r>
              <a:rPr kumimoji="1" lang="en-US" altLang="zh-CN" dirty="0"/>
              <a:t>1990-2000</a:t>
            </a:r>
            <a:endParaRPr kumimoji="1" lang="zh-CN" altLang="en-US" dirty="0"/>
          </a:p>
        </p:txBody>
      </p:sp>
      <p:sp>
        <p:nvSpPr>
          <p:cNvPr id="19" name="文本框 18">
            <a:extLst>
              <a:ext uri="{FF2B5EF4-FFF2-40B4-BE49-F238E27FC236}">
                <a16:creationId xmlns:a16="http://schemas.microsoft.com/office/drawing/2014/main" id="{9786FDB9-E87F-9316-2FA0-53E13E34241B}"/>
              </a:ext>
            </a:extLst>
          </p:cNvPr>
          <p:cNvSpPr txBox="1"/>
          <p:nvPr/>
        </p:nvSpPr>
        <p:spPr>
          <a:xfrm>
            <a:off x="6686203" y="3091552"/>
            <a:ext cx="886691" cy="646331"/>
          </a:xfrm>
          <a:prstGeom prst="rect">
            <a:avLst/>
          </a:prstGeom>
          <a:noFill/>
        </p:spPr>
        <p:txBody>
          <a:bodyPr wrap="square" rtlCol="0">
            <a:spAutoFit/>
          </a:bodyPr>
          <a:lstStyle/>
          <a:p>
            <a:r>
              <a:rPr kumimoji="1" lang="en-US" altLang="zh-CN" dirty="0"/>
              <a:t>2000-2010</a:t>
            </a:r>
            <a:endParaRPr kumimoji="1" lang="zh-CN" altLang="en-US" dirty="0"/>
          </a:p>
        </p:txBody>
      </p:sp>
      <p:sp>
        <p:nvSpPr>
          <p:cNvPr id="58" name="文本框 57">
            <a:extLst>
              <a:ext uri="{FF2B5EF4-FFF2-40B4-BE49-F238E27FC236}">
                <a16:creationId xmlns:a16="http://schemas.microsoft.com/office/drawing/2014/main" id="{D8EEE89B-E914-7711-AA62-F275E9A8208B}"/>
              </a:ext>
            </a:extLst>
          </p:cNvPr>
          <p:cNvSpPr txBox="1"/>
          <p:nvPr/>
        </p:nvSpPr>
        <p:spPr>
          <a:xfrm>
            <a:off x="8370914" y="3076983"/>
            <a:ext cx="886691" cy="646331"/>
          </a:xfrm>
          <a:prstGeom prst="rect">
            <a:avLst/>
          </a:prstGeom>
          <a:noFill/>
        </p:spPr>
        <p:txBody>
          <a:bodyPr wrap="square" rtlCol="0">
            <a:spAutoFit/>
          </a:bodyPr>
          <a:lstStyle/>
          <a:p>
            <a:r>
              <a:rPr kumimoji="1" lang="en-US" altLang="zh-CN" dirty="0"/>
              <a:t>2010-2020</a:t>
            </a:r>
            <a:endParaRPr kumimoji="1" lang="zh-CN" altLang="en-US" dirty="0"/>
          </a:p>
        </p:txBody>
      </p:sp>
      <p:sp>
        <p:nvSpPr>
          <p:cNvPr id="59" name="文本框 58">
            <a:extLst>
              <a:ext uri="{FF2B5EF4-FFF2-40B4-BE49-F238E27FC236}">
                <a16:creationId xmlns:a16="http://schemas.microsoft.com/office/drawing/2014/main" id="{DD005662-20EE-9CA8-A0A0-80817553DC6C}"/>
              </a:ext>
            </a:extLst>
          </p:cNvPr>
          <p:cNvSpPr txBox="1"/>
          <p:nvPr/>
        </p:nvSpPr>
        <p:spPr>
          <a:xfrm>
            <a:off x="10238509" y="3184309"/>
            <a:ext cx="886691" cy="369332"/>
          </a:xfrm>
          <a:prstGeom prst="rect">
            <a:avLst/>
          </a:prstGeom>
          <a:noFill/>
        </p:spPr>
        <p:txBody>
          <a:bodyPr wrap="square" rtlCol="0">
            <a:spAutoFit/>
          </a:bodyPr>
          <a:lstStyle/>
          <a:p>
            <a:r>
              <a:rPr kumimoji="1" lang="zh-CN" altLang="en-US" dirty="0"/>
              <a:t>？</a:t>
            </a:r>
          </a:p>
        </p:txBody>
      </p:sp>
      <p:sp>
        <p:nvSpPr>
          <p:cNvPr id="60" name="文本框 59">
            <a:extLst>
              <a:ext uri="{FF2B5EF4-FFF2-40B4-BE49-F238E27FC236}">
                <a16:creationId xmlns:a16="http://schemas.microsoft.com/office/drawing/2014/main" id="{0FF4F00C-5C5D-024E-4D84-DC6AFEB621E1}"/>
              </a:ext>
            </a:extLst>
          </p:cNvPr>
          <p:cNvSpPr txBox="1"/>
          <p:nvPr/>
        </p:nvSpPr>
        <p:spPr>
          <a:xfrm>
            <a:off x="889461" y="3973722"/>
            <a:ext cx="1396539"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系统论</a:t>
            </a:r>
            <a:endParaRPr kumimoji="1" lang="en-US" altLang="zh-CN" dirty="0"/>
          </a:p>
          <a:p>
            <a:pPr marL="285750" indent="-285750">
              <a:buFont typeface="Arial" panose="020B0604020202020204" pitchFamily="34" charset="0"/>
              <a:buChar char="•"/>
            </a:pPr>
            <a:r>
              <a:rPr kumimoji="1" lang="zh-CN" altLang="en-US" dirty="0"/>
              <a:t>信息论</a:t>
            </a:r>
            <a:endParaRPr kumimoji="1" lang="en-US" altLang="zh-CN" dirty="0"/>
          </a:p>
          <a:p>
            <a:pPr marL="285750" indent="-285750">
              <a:buFont typeface="Arial" panose="020B0604020202020204" pitchFamily="34" charset="0"/>
              <a:buChar char="•"/>
            </a:pPr>
            <a:r>
              <a:rPr kumimoji="1" lang="zh-CN" altLang="en-US" dirty="0"/>
              <a:t>控制论</a:t>
            </a:r>
          </a:p>
        </p:txBody>
      </p:sp>
      <p:sp>
        <p:nvSpPr>
          <p:cNvPr id="61" name="文本框 60">
            <a:extLst>
              <a:ext uri="{FF2B5EF4-FFF2-40B4-BE49-F238E27FC236}">
                <a16:creationId xmlns:a16="http://schemas.microsoft.com/office/drawing/2014/main" id="{D8D1331A-682B-FA35-26CA-FF421776DCA1}"/>
              </a:ext>
            </a:extLst>
          </p:cNvPr>
          <p:cNvSpPr txBox="1"/>
          <p:nvPr/>
        </p:nvSpPr>
        <p:spPr>
          <a:xfrm>
            <a:off x="2632362" y="3973722"/>
            <a:ext cx="1657005"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耗散结构论</a:t>
            </a:r>
            <a:endParaRPr kumimoji="1" lang="en-US" altLang="zh-CN" dirty="0"/>
          </a:p>
          <a:p>
            <a:pPr marL="285750" indent="-285750">
              <a:buFont typeface="Arial" panose="020B0604020202020204" pitchFamily="34" charset="0"/>
              <a:buChar char="•"/>
            </a:pPr>
            <a:r>
              <a:rPr kumimoji="1" lang="zh-CN" altLang="en-US" dirty="0"/>
              <a:t>协同学</a:t>
            </a:r>
            <a:endParaRPr kumimoji="1" lang="en-US" altLang="zh-CN" dirty="0"/>
          </a:p>
          <a:p>
            <a:pPr marL="285750" indent="-285750">
              <a:buFont typeface="Arial" panose="020B0604020202020204" pitchFamily="34" charset="0"/>
              <a:buChar char="•"/>
            </a:pPr>
            <a:r>
              <a:rPr kumimoji="1" lang="zh-CN" altLang="en-US" dirty="0"/>
              <a:t>突变论</a:t>
            </a:r>
          </a:p>
        </p:txBody>
      </p:sp>
      <p:sp>
        <p:nvSpPr>
          <p:cNvPr id="62" name="文本框 61">
            <a:extLst>
              <a:ext uri="{FF2B5EF4-FFF2-40B4-BE49-F238E27FC236}">
                <a16:creationId xmlns:a16="http://schemas.microsoft.com/office/drawing/2014/main" id="{EA020FFE-397D-9E86-6EFD-465CEF0F7B35}"/>
              </a:ext>
            </a:extLst>
          </p:cNvPr>
          <p:cNvSpPr txBox="1"/>
          <p:nvPr/>
        </p:nvSpPr>
        <p:spPr>
          <a:xfrm>
            <a:off x="4508267" y="3973722"/>
            <a:ext cx="1657005" cy="147732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多主体建模</a:t>
            </a:r>
            <a:endParaRPr kumimoji="1" lang="en-US" altLang="zh-CN" dirty="0"/>
          </a:p>
          <a:p>
            <a:pPr marL="285750" indent="-285750">
              <a:buFont typeface="Arial" panose="020B0604020202020204" pitchFamily="34" charset="0"/>
              <a:buChar char="•"/>
            </a:pPr>
            <a:r>
              <a:rPr kumimoji="1" lang="zh-CN" altLang="en-US" dirty="0"/>
              <a:t>人工生命</a:t>
            </a:r>
            <a:endParaRPr kumimoji="1" lang="en-US" altLang="zh-CN" dirty="0"/>
          </a:p>
          <a:p>
            <a:pPr marL="285750" indent="-285750">
              <a:buFont typeface="Arial" panose="020B0604020202020204" pitchFamily="34" charset="0"/>
              <a:buChar char="•"/>
            </a:pPr>
            <a:r>
              <a:rPr kumimoji="1" lang="zh-CN" altLang="en-US" dirty="0"/>
              <a:t>元胞自动机</a:t>
            </a:r>
            <a:endParaRPr kumimoji="1" lang="en-US" altLang="zh-CN" dirty="0"/>
          </a:p>
          <a:p>
            <a:pPr marL="285750" indent="-285750">
              <a:buFont typeface="Arial" panose="020B0604020202020204" pitchFamily="34" charset="0"/>
              <a:buChar char="•"/>
            </a:pPr>
            <a:r>
              <a:rPr kumimoji="1" lang="zh-CN" altLang="en-US" dirty="0"/>
              <a:t>布尔网络</a:t>
            </a:r>
            <a:endParaRPr kumimoji="1" lang="en-US" altLang="zh-CN" dirty="0"/>
          </a:p>
          <a:p>
            <a:pPr marL="285750" indent="-285750">
              <a:buFont typeface="Arial" panose="020B0604020202020204" pitchFamily="34" charset="0"/>
              <a:buChar char="•"/>
            </a:pPr>
            <a:r>
              <a:rPr kumimoji="1" lang="en-US" altLang="zh-CN" dirty="0"/>
              <a:t>……</a:t>
            </a:r>
            <a:endParaRPr kumimoji="1" lang="zh-CN" altLang="en-US" dirty="0"/>
          </a:p>
        </p:txBody>
      </p:sp>
      <p:sp>
        <p:nvSpPr>
          <p:cNvPr id="63" name="文本框 62">
            <a:extLst>
              <a:ext uri="{FF2B5EF4-FFF2-40B4-BE49-F238E27FC236}">
                <a16:creationId xmlns:a16="http://schemas.microsoft.com/office/drawing/2014/main" id="{CC10D25B-E424-6126-B464-33BD4CEA5189}"/>
              </a:ext>
            </a:extLst>
          </p:cNvPr>
          <p:cNvSpPr txBox="1"/>
          <p:nvPr/>
        </p:nvSpPr>
        <p:spPr>
          <a:xfrm>
            <a:off x="2632362" y="5060615"/>
            <a:ext cx="1657005"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分形</a:t>
            </a:r>
            <a:endParaRPr kumimoji="1" lang="en-US" altLang="zh-CN" dirty="0"/>
          </a:p>
          <a:p>
            <a:pPr marL="285750" indent="-285750">
              <a:buFont typeface="Arial" panose="020B0604020202020204" pitchFamily="34" charset="0"/>
              <a:buChar char="•"/>
            </a:pPr>
            <a:r>
              <a:rPr kumimoji="1" lang="zh-CN" altLang="en-US" dirty="0"/>
              <a:t>混沌</a:t>
            </a:r>
          </a:p>
        </p:txBody>
      </p:sp>
      <p:sp>
        <p:nvSpPr>
          <p:cNvPr id="64" name="文本框 63">
            <a:extLst>
              <a:ext uri="{FF2B5EF4-FFF2-40B4-BE49-F238E27FC236}">
                <a16:creationId xmlns:a16="http://schemas.microsoft.com/office/drawing/2014/main" id="{52CDB919-EF33-E69A-0F05-C47680F3801C}"/>
              </a:ext>
            </a:extLst>
          </p:cNvPr>
          <p:cNvSpPr txBox="1"/>
          <p:nvPr/>
        </p:nvSpPr>
        <p:spPr>
          <a:xfrm>
            <a:off x="6096000" y="4004837"/>
            <a:ext cx="1997830" cy="181588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600" dirty="0"/>
              <a:t>ER</a:t>
            </a:r>
            <a:r>
              <a:rPr kumimoji="1" lang="zh-CN" altLang="en-US" sz="1600" dirty="0"/>
              <a:t>随机网：图论</a:t>
            </a:r>
            <a:r>
              <a:rPr kumimoji="1" lang="en-US" altLang="zh-CN" sz="1600" dirty="0"/>
              <a:t>+</a:t>
            </a:r>
            <a:r>
              <a:rPr kumimoji="1" lang="zh-CN" altLang="en-US" sz="1600" dirty="0"/>
              <a:t>统计</a:t>
            </a:r>
            <a:endParaRPr kumimoji="1" lang="en-US" altLang="zh-CN" sz="1600" dirty="0"/>
          </a:p>
          <a:p>
            <a:pPr marL="285750" indent="-285750">
              <a:buFont typeface="Arial" panose="020B0604020202020204" pitchFamily="34" charset="0"/>
              <a:buChar char="•"/>
            </a:pPr>
            <a:r>
              <a:rPr kumimoji="1" lang="zh-CN" altLang="en-US" sz="1600" dirty="0"/>
              <a:t>复杂网络：小世界、无标度（图论</a:t>
            </a:r>
            <a:r>
              <a:rPr kumimoji="1" lang="en-US" altLang="zh-CN" sz="1600" dirty="0"/>
              <a:t>+</a:t>
            </a:r>
            <a:r>
              <a:rPr kumimoji="1" lang="zh-CN" altLang="en-US" sz="1600" dirty="0"/>
              <a:t>统计物理）</a:t>
            </a:r>
            <a:endParaRPr kumimoji="1" lang="en-US" altLang="zh-CN" sz="1600" dirty="0"/>
          </a:p>
          <a:p>
            <a:pPr marL="285750" indent="-285750">
              <a:buFont typeface="Arial" panose="020B0604020202020204" pitchFamily="34" charset="0"/>
              <a:buChar char="•"/>
            </a:pPr>
            <a:r>
              <a:rPr kumimoji="1" lang="zh-CN" altLang="en-US" sz="1600" dirty="0"/>
              <a:t>网络科学</a:t>
            </a:r>
            <a:endParaRPr kumimoji="1" lang="en-US" altLang="zh-CN" sz="1600" dirty="0"/>
          </a:p>
          <a:p>
            <a:pPr marL="285750" indent="-285750">
              <a:buFont typeface="Arial" panose="020B0604020202020204" pitchFamily="34" charset="0"/>
              <a:buChar char="•"/>
            </a:pPr>
            <a:endParaRPr kumimoji="1" lang="zh-CN" altLang="en-US" sz="1600" dirty="0"/>
          </a:p>
        </p:txBody>
      </p:sp>
      <p:sp>
        <p:nvSpPr>
          <p:cNvPr id="65" name="文本框 64">
            <a:extLst>
              <a:ext uri="{FF2B5EF4-FFF2-40B4-BE49-F238E27FC236}">
                <a16:creationId xmlns:a16="http://schemas.microsoft.com/office/drawing/2014/main" id="{457C78FD-678B-874C-171C-B5D72C7BDE93}"/>
              </a:ext>
            </a:extLst>
          </p:cNvPr>
          <p:cNvSpPr txBox="1"/>
          <p:nvPr/>
        </p:nvSpPr>
        <p:spPr>
          <a:xfrm>
            <a:off x="8041177" y="3973722"/>
            <a:ext cx="1997830" cy="10772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600" dirty="0"/>
              <a:t>复杂系统物理学</a:t>
            </a:r>
            <a:endParaRPr kumimoji="1" lang="en-US" altLang="zh-CN" sz="1600" dirty="0"/>
          </a:p>
          <a:p>
            <a:pPr marL="285750" indent="-285750">
              <a:buFont typeface="Arial" panose="020B0604020202020204" pitchFamily="34" charset="0"/>
              <a:buChar char="•"/>
            </a:pPr>
            <a:r>
              <a:rPr kumimoji="1" lang="en-US" altLang="zh-CN" sz="1600" dirty="0"/>
              <a:t>Scaling</a:t>
            </a:r>
          </a:p>
          <a:p>
            <a:pPr marL="285750" indent="-285750">
              <a:buFont typeface="Arial" panose="020B0604020202020204" pitchFamily="34" charset="0"/>
              <a:buChar char="•"/>
            </a:pPr>
            <a:r>
              <a:rPr kumimoji="1" lang="zh-CN" altLang="en-US" sz="1600" dirty="0"/>
              <a:t>计算社会科学</a:t>
            </a:r>
            <a:endParaRPr kumimoji="1" lang="en-US" altLang="zh-CN" sz="1600" dirty="0"/>
          </a:p>
          <a:p>
            <a:pPr marL="285750" indent="-285750">
              <a:buFont typeface="Arial" panose="020B0604020202020204" pitchFamily="34" charset="0"/>
              <a:buChar char="•"/>
            </a:pPr>
            <a:r>
              <a:rPr kumimoji="1" lang="en-US" altLang="zh-CN" sz="1600" dirty="0"/>
              <a:t>……</a:t>
            </a:r>
            <a:endParaRPr kumimoji="1" lang="zh-CN" altLang="en-US" sz="1600" dirty="0"/>
          </a:p>
        </p:txBody>
      </p:sp>
      <p:grpSp>
        <p:nvGrpSpPr>
          <p:cNvPr id="66" name="组合 65">
            <a:extLst>
              <a:ext uri="{FF2B5EF4-FFF2-40B4-BE49-F238E27FC236}">
                <a16:creationId xmlns:a16="http://schemas.microsoft.com/office/drawing/2014/main" id="{A2CAB4FB-6372-0734-6E5D-648BDD519A72}"/>
              </a:ext>
            </a:extLst>
          </p:cNvPr>
          <p:cNvGrpSpPr/>
          <p:nvPr/>
        </p:nvGrpSpPr>
        <p:grpSpPr>
          <a:xfrm>
            <a:off x="9887620" y="6272698"/>
            <a:ext cx="1730076" cy="504431"/>
            <a:chOff x="9887620" y="6272698"/>
            <a:chExt cx="1730076" cy="504431"/>
          </a:xfrm>
        </p:grpSpPr>
        <p:pic>
          <p:nvPicPr>
            <p:cNvPr id="67" name="pattern_logo1.png" descr="pattern_logo1.png">
              <a:extLst>
                <a:ext uri="{FF2B5EF4-FFF2-40B4-BE49-F238E27FC236}">
                  <a16:creationId xmlns:a16="http://schemas.microsoft.com/office/drawing/2014/main" id="{1F120573-2153-5063-1847-4CC6FE2447A9}"/>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8" name="text.png" descr="text.png">
              <a:extLst>
                <a:ext uri="{FF2B5EF4-FFF2-40B4-BE49-F238E27FC236}">
                  <a16:creationId xmlns:a16="http://schemas.microsoft.com/office/drawing/2014/main" id="{93D31D42-CA54-34C8-6709-6A7550B1A70F}"/>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Tree>
    <p:extLst>
      <p:ext uri="{BB962C8B-B14F-4D97-AF65-F5344CB8AC3E}">
        <p14:creationId xmlns:p14="http://schemas.microsoft.com/office/powerpoint/2010/main" val="1150642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50148"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ARNI(Algorithm for Revealing Network Interactions )</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82711CC6-EAF3-5871-597B-FD27FDF15FCE}"/>
              </a:ext>
            </a:extLst>
          </p:cNvPr>
          <p:cNvPicPr>
            <a:picLocks noChangeAspect="1"/>
          </p:cNvPicPr>
          <p:nvPr/>
        </p:nvPicPr>
        <p:blipFill>
          <a:blip r:embed="rId3"/>
          <a:stretch>
            <a:fillRect/>
          </a:stretch>
        </p:blipFill>
        <p:spPr>
          <a:xfrm>
            <a:off x="5046624" y="1107043"/>
            <a:ext cx="6630772" cy="2290146"/>
          </a:xfrm>
          <a:prstGeom prst="rect">
            <a:avLst/>
          </a:prstGeom>
        </p:spPr>
      </p:pic>
      <p:pic>
        <p:nvPicPr>
          <p:cNvPr id="3" name="图片 2">
            <a:extLst>
              <a:ext uri="{FF2B5EF4-FFF2-40B4-BE49-F238E27FC236}">
                <a16:creationId xmlns:a16="http://schemas.microsoft.com/office/drawing/2014/main" id="{93F8B44E-672F-F709-41DD-ED0A08E1C653}"/>
              </a:ext>
            </a:extLst>
          </p:cNvPr>
          <p:cNvPicPr>
            <a:picLocks noChangeAspect="1"/>
          </p:cNvPicPr>
          <p:nvPr/>
        </p:nvPicPr>
        <p:blipFill>
          <a:blip r:embed="rId4"/>
          <a:stretch>
            <a:fillRect/>
          </a:stretch>
        </p:blipFill>
        <p:spPr>
          <a:xfrm>
            <a:off x="635619" y="1629924"/>
            <a:ext cx="4470400" cy="3949700"/>
          </a:xfrm>
          <a:prstGeom prst="rect">
            <a:avLst/>
          </a:prstGeom>
        </p:spPr>
      </p:pic>
      <p:pic>
        <p:nvPicPr>
          <p:cNvPr id="4" name="图片 3">
            <a:extLst>
              <a:ext uri="{FF2B5EF4-FFF2-40B4-BE49-F238E27FC236}">
                <a16:creationId xmlns:a16="http://schemas.microsoft.com/office/drawing/2014/main" id="{066BEF6E-8E9B-4D8D-5D55-C987BA977D2C}"/>
              </a:ext>
            </a:extLst>
          </p:cNvPr>
          <p:cNvPicPr>
            <a:picLocks noChangeAspect="1"/>
          </p:cNvPicPr>
          <p:nvPr/>
        </p:nvPicPr>
        <p:blipFill>
          <a:blip r:embed="rId5"/>
          <a:stretch>
            <a:fillRect/>
          </a:stretch>
        </p:blipFill>
        <p:spPr>
          <a:xfrm>
            <a:off x="4356106" y="3588096"/>
            <a:ext cx="3699466" cy="2290146"/>
          </a:xfrm>
          <a:prstGeom prst="rect">
            <a:avLst/>
          </a:prstGeom>
        </p:spPr>
      </p:pic>
      <p:pic>
        <p:nvPicPr>
          <p:cNvPr id="5" name="图片 4">
            <a:extLst>
              <a:ext uri="{FF2B5EF4-FFF2-40B4-BE49-F238E27FC236}">
                <a16:creationId xmlns:a16="http://schemas.microsoft.com/office/drawing/2014/main" id="{83FA4DDD-814E-F3F9-7F20-A8AB550009A0}"/>
              </a:ext>
            </a:extLst>
          </p:cNvPr>
          <p:cNvPicPr>
            <a:picLocks noChangeAspect="1"/>
          </p:cNvPicPr>
          <p:nvPr/>
        </p:nvPicPr>
        <p:blipFill>
          <a:blip r:embed="rId6"/>
          <a:stretch>
            <a:fillRect/>
          </a:stretch>
        </p:blipFill>
        <p:spPr>
          <a:xfrm>
            <a:off x="8239386" y="3886714"/>
            <a:ext cx="3536673" cy="1692910"/>
          </a:xfrm>
          <a:prstGeom prst="rect">
            <a:avLst/>
          </a:prstGeom>
        </p:spPr>
      </p:pic>
      <p:sp>
        <p:nvSpPr>
          <p:cNvPr id="6" name="文本框 5">
            <a:extLst>
              <a:ext uri="{FF2B5EF4-FFF2-40B4-BE49-F238E27FC236}">
                <a16:creationId xmlns:a16="http://schemas.microsoft.com/office/drawing/2014/main" id="{AF44D0EC-85BF-59A9-1E1A-9742132FEEE9}"/>
              </a:ext>
            </a:extLst>
          </p:cNvPr>
          <p:cNvSpPr txBox="1"/>
          <p:nvPr/>
        </p:nvSpPr>
        <p:spPr>
          <a:xfrm>
            <a:off x="635619" y="6236865"/>
            <a:ext cx="6096000" cy="369332"/>
          </a:xfrm>
          <a:prstGeom prst="rect">
            <a:avLst/>
          </a:prstGeom>
          <a:noFill/>
        </p:spPr>
        <p:txBody>
          <a:bodyPr wrap="square">
            <a:spAutoFit/>
          </a:bodyPr>
          <a:lstStyle/>
          <a:p>
            <a:r>
              <a:rPr lang="zh-CN" altLang="en-US" dirty="0"/>
              <a:t>https://www.nature.com/articles/s41467-017-02288-4</a:t>
            </a:r>
          </a:p>
        </p:txBody>
      </p:sp>
      <p:pic>
        <p:nvPicPr>
          <p:cNvPr id="10" name="图片 9">
            <a:extLst>
              <a:ext uri="{FF2B5EF4-FFF2-40B4-BE49-F238E27FC236}">
                <a16:creationId xmlns:a16="http://schemas.microsoft.com/office/drawing/2014/main" id="{8C92C67F-94B3-E54E-D6FA-E25F48D642C2}"/>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5B6AC45B-7BA5-6EF5-1BB2-31F89059455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10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NRI(Neural Relational Inference)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3" name="图片 2">
            <a:extLst>
              <a:ext uri="{FF2B5EF4-FFF2-40B4-BE49-F238E27FC236}">
                <a16:creationId xmlns:a16="http://schemas.microsoft.com/office/drawing/2014/main" id="{BB1D2DE9-C5D2-7D5D-7667-00C6926B9278}"/>
              </a:ext>
            </a:extLst>
          </p:cNvPr>
          <p:cNvPicPr>
            <a:picLocks noChangeAspect="1"/>
          </p:cNvPicPr>
          <p:nvPr/>
        </p:nvPicPr>
        <p:blipFill>
          <a:blip r:embed="rId4"/>
          <a:stretch>
            <a:fillRect/>
          </a:stretch>
        </p:blipFill>
        <p:spPr>
          <a:xfrm>
            <a:off x="188259" y="1430319"/>
            <a:ext cx="5410200" cy="4051300"/>
          </a:xfrm>
          <a:prstGeom prst="rect">
            <a:avLst/>
          </a:prstGeom>
        </p:spPr>
      </p:pic>
      <p:pic>
        <p:nvPicPr>
          <p:cNvPr id="6" name="图片 5">
            <a:extLst>
              <a:ext uri="{FF2B5EF4-FFF2-40B4-BE49-F238E27FC236}">
                <a16:creationId xmlns:a16="http://schemas.microsoft.com/office/drawing/2014/main" id="{5E37988B-24D5-420E-1039-38325E009CB6}"/>
              </a:ext>
            </a:extLst>
          </p:cNvPr>
          <p:cNvPicPr>
            <a:picLocks noChangeAspect="1"/>
          </p:cNvPicPr>
          <p:nvPr/>
        </p:nvPicPr>
        <p:blipFill>
          <a:blip r:embed="rId5"/>
          <a:stretch>
            <a:fillRect/>
          </a:stretch>
        </p:blipFill>
        <p:spPr>
          <a:xfrm>
            <a:off x="5823217" y="1430319"/>
            <a:ext cx="6092159" cy="1687289"/>
          </a:xfrm>
          <a:prstGeom prst="rect">
            <a:avLst/>
          </a:prstGeom>
        </p:spPr>
      </p:pic>
      <p:pic>
        <p:nvPicPr>
          <p:cNvPr id="10" name="图片 9">
            <a:extLst>
              <a:ext uri="{FF2B5EF4-FFF2-40B4-BE49-F238E27FC236}">
                <a16:creationId xmlns:a16="http://schemas.microsoft.com/office/drawing/2014/main" id="{B64B3F69-3839-A9B5-DF1F-539FFB07BEA2}"/>
              </a:ext>
            </a:extLst>
          </p:cNvPr>
          <p:cNvPicPr>
            <a:picLocks noChangeAspect="1"/>
          </p:cNvPicPr>
          <p:nvPr/>
        </p:nvPicPr>
        <p:blipFill>
          <a:blip r:embed="rId6"/>
          <a:stretch>
            <a:fillRect/>
          </a:stretch>
        </p:blipFill>
        <p:spPr>
          <a:xfrm>
            <a:off x="5823217" y="3455969"/>
            <a:ext cx="5642642" cy="2112516"/>
          </a:xfrm>
          <a:prstGeom prst="rect">
            <a:avLst/>
          </a:prstGeom>
        </p:spPr>
      </p:pic>
      <p:sp>
        <p:nvSpPr>
          <p:cNvPr id="14" name="文本框 13">
            <a:extLst>
              <a:ext uri="{FF2B5EF4-FFF2-40B4-BE49-F238E27FC236}">
                <a16:creationId xmlns:a16="http://schemas.microsoft.com/office/drawing/2014/main" id="{6BCDFFA3-40F9-0154-33DB-6DC67ECEC443}"/>
              </a:ext>
            </a:extLst>
          </p:cNvPr>
          <p:cNvSpPr txBox="1"/>
          <p:nvPr/>
        </p:nvSpPr>
        <p:spPr>
          <a:xfrm>
            <a:off x="374917" y="6215906"/>
            <a:ext cx="4038600" cy="369332"/>
          </a:xfrm>
          <a:prstGeom prst="rect">
            <a:avLst/>
          </a:prstGeom>
          <a:noFill/>
        </p:spPr>
        <p:txBody>
          <a:bodyPr wrap="square">
            <a:spAutoFit/>
          </a:bodyPr>
          <a:lstStyle/>
          <a:p>
            <a:r>
              <a:rPr lang="en" altLang="zh-CN" dirty="0"/>
              <a:t>https://</a:t>
            </a:r>
            <a:r>
              <a:rPr lang="en" altLang="zh-CN" dirty="0" err="1"/>
              <a:t>arxiv.org</a:t>
            </a:r>
            <a:r>
              <a:rPr lang="en" altLang="zh-CN" dirty="0"/>
              <a:t>/abs/1802.04687</a:t>
            </a:r>
            <a:endParaRPr lang="zh-CN" altLang="en-US" dirty="0"/>
          </a:p>
        </p:txBody>
      </p:sp>
    </p:spTree>
    <p:extLst>
      <p:ext uri="{BB962C8B-B14F-4D97-AF65-F5344CB8AC3E}">
        <p14:creationId xmlns:p14="http://schemas.microsoft.com/office/powerpoint/2010/main" val="2606111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Comparisons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BB517798-B8D9-AEFB-A2A7-45758A920087}"/>
              </a:ext>
            </a:extLst>
          </p:cNvPr>
          <p:cNvPicPr>
            <a:picLocks noChangeAspect="1"/>
          </p:cNvPicPr>
          <p:nvPr/>
        </p:nvPicPr>
        <p:blipFill>
          <a:blip r:embed="rId3"/>
          <a:stretch>
            <a:fillRect/>
          </a:stretch>
        </p:blipFill>
        <p:spPr>
          <a:xfrm>
            <a:off x="1025911" y="1308127"/>
            <a:ext cx="10271418" cy="4652610"/>
          </a:xfrm>
          <a:prstGeom prst="rect">
            <a:avLst/>
          </a:prstGeom>
        </p:spPr>
      </p:pic>
      <p:sp>
        <p:nvSpPr>
          <p:cNvPr id="11" name="矩形 10">
            <a:extLst>
              <a:ext uri="{FF2B5EF4-FFF2-40B4-BE49-F238E27FC236}">
                <a16:creationId xmlns:a16="http://schemas.microsoft.com/office/drawing/2014/main" id="{83262628-3A47-547B-80A4-CB0772898A90}"/>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4" name="图片 3">
            <a:extLst>
              <a:ext uri="{FF2B5EF4-FFF2-40B4-BE49-F238E27FC236}">
                <a16:creationId xmlns:a16="http://schemas.microsoft.com/office/drawing/2014/main" id="{E75F4F98-893C-F856-E852-DEECBEC28D8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E6B74BB6-1481-931F-316A-18054D8414F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7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Reconstruction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1" name="矩形 10">
            <a:extLst>
              <a:ext uri="{FF2B5EF4-FFF2-40B4-BE49-F238E27FC236}">
                <a16:creationId xmlns:a16="http://schemas.microsoft.com/office/drawing/2014/main" id="{83262628-3A47-547B-80A4-CB0772898A90}"/>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5" name="图片 4">
            <a:extLst>
              <a:ext uri="{FF2B5EF4-FFF2-40B4-BE49-F238E27FC236}">
                <a16:creationId xmlns:a16="http://schemas.microsoft.com/office/drawing/2014/main" id="{01BDC667-C1F3-6FDA-A31B-410E67FE6867}"/>
              </a:ext>
            </a:extLst>
          </p:cNvPr>
          <p:cNvPicPr>
            <a:picLocks noChangeAspect="1"/>
          </p:cNvPicPr>
          <p:nvPr/>
        </p:nvPicPr>
        <p:blipFill>
          <a:blip r:embed="rId4"/>
          <a:stretch>
            <a:fillRect/>
          </a:stretch>
        </p:blipFill>
        <p:spPr>
          <a:xfrm>
            <a:off x="569837" y="1579913"/>
            <a:ext cx="11026306" cy="4097118"/>
          </a:xfrm>
          <a:prstGeom prst="rect">
            <a:avLst/>
          </a:prstGeom>
        </p:spPr>
      </p:pic>
    </p:spTree>
    <p:extLst>
      <p:ext uri="{BB962C8B-B14F-4D97-AF65-F5344CB8AC3E}">
        <p14:creationId xmlns:p14="http://schemas.microsoft.com/office/powerpoint/2010/main" val="4209163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Missing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Nodes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3262628-3A47-547B-80A4-CB0772898A90}"/>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3" name="图片 2">
            <a:extLst>
              <a:ext uri="{FF2B5EF4-FFF2-40B4-BE49-F238E27FC236}">
                <a16:creationId xmlns:a16="http://schemas.microsoft.com/office/drawing/2014/main" id="{5A4E418E-C43B-9DD6-2FE9-1BC5B2C5F3B6}"/>
              </a:ext>
            </a:extLst>
          </p:cNvPr>
          <p:cNvPicPr>
            <a:picLocks noChangeAspect="1"/>
          </p:cNvPicPr>
          <p:nvPr/>
        </p:nvPicPr>
        <p:blipFill>
          <a:blip r:embed="rId3"/>
          <a:stretch>
            <a:fillRect/>
          </a:stretch>
        </p:blipFill>
        <p:spPr>
          <a:xfrm>
            <a:off x="-40117" y="1937969"/>
            <a:ext cx="8244522" cy="2982061"/>
          </a:xfrm>
          <a:prstGeom prst="rect">
            <a:avLst/>
          </a:prstGeom>
        </p:spPr>
      </p:pic>
      <p:pic>
        <p:nvPicPr>
          <p:cNvPr id="4" name="图片 3">
            <a:extLst>
              <a:ext uri="{FF2B5EF4-FFF2-40B4-BE49-F238E27FC236}">
                <a16:creationId xmlns:a16="http://schemas.microsoft.com/office/drawing/2014/main" id="{89B716B4-CF55-2D8C-1C30-EE1EB4A00B63}"/>
              </a:ext>
            </a:extLst>
          </p:cNvPr>
          <p:cNvPicPr>
            <a:picLocks noChangeAspect="1"/>
          </p:cNvPicPr>
          <p:nvPr/>
        </p:nvPicPr>
        <p:blipFill>
          <a:blip r:embed="rId4"/>
          <a:stretch>
            <a:fillRect/>
          </a:stretch>
        </p:blipFill>
        <p:spPr>
          <a:xfrm>
            <a:off x="8509342" y="2030081"/>
            <a:ext cx="3544355" cy="2468863"/>
          </a:xfrm>
          <a:prstGeom prst="rect">
            <a:avLst/>
          </a:prstGeom>
        </p:spPr>
      </p:pic>
      <p:pic>
        <p:nvPicPr>
          <p:cNvPr id="5" name="图片 4">
            <a:extLst>
              <a:ext uri="{FF2B5EF4-FFF2-40B4-BE49-F238E27FC236}">
                <a16:creationId xmlns:a16="http://schemas.microsoft.com/office/drawing/2014/main" id="{D2B59668-8E31-4951-7E05-702A3D69DA06}"/>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2E893EB-1A95-C98E-DD89-49A9D1961A7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57881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Missing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Nodes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3262628-3A47-547B-80A4-CB0772898A90}"/>
              </a:ext>
            </a:extLst>
          </p:cNvPr>
          <p:cNvSpPr/>
          <p:nvPr/>
        </p:nvSpPr>
        <p:spPr>
          <a:xfrm>
            <a:off x="724829" y="6288440"/>
            <a:ext cx="3681905" cy="369332"/>
          </a:xfrm>
          <a:prstGeom prst="rect">
            <a:avLst/>
          </a:prstGeom>
        </p:spPr>
        <p:txBody>
          <a:bodyPr wrap="none">
            <a:spAutoFit/>
          </a:bodyPr>
          <a:lstStyle/>
          <a:p>
            <a:r>
              <a:rPr lang="en" altLang="zh-CN" dirty="0"/>
              <a:t>https://</a:t>
            </a:r>
            <a:r>
              <a:rPr lang="en" altLang="zh-CN" dirty="0" err="1"/>
              <a:t>arxiv.org</a:t>
            </a:r>
            <a:r>
              <a:rPr lang="en" altLang="zh-CN" dirty="0"/>
              <a:t>/pdf/2202.10144.pdf</a:t>
            </a:r>
            <a:endParaRPr lang="zh-CN" altLang="en-US" dirty="0"/>
          </a:p>
        </p:txBody>
      </p:sp>
      <p:pic>
        <p:nvPicPr>
          <p:cNvPr id="5" name="图片 4">
            <a:extLst>
              <a:ext uri="{FF2B5EF4-FFF2-40B4-BE49-F238E27FC236}">
                <a16:creationId xmlns:a16="http://schemas.microsoft.com/office/drawing/2014/main" id="{D2B59668-8E31-4951-7E05-702A3D69DA0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2E893EB-1A95-C98E-DD89-49A9D1961A7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D1B90EA-E3E4-5035-9CA0-0C3B6C87729E}"/>
              </a:ext>
            </a:extLst>
          </p:cNvPr>
          <p:cNvPicPr>
            <a:picLocks noChangeAspect="1"/>
          </p:cNvPicPr>
          <p:nvPr/>
        </p:nvPicPr>
        <p:blipFill>
          <a:blip r:embed="rId5"/>
          <a:stretch>
            <a:fillRect/>
          </a:stretch>
        </p:blipFill>
        <p:spPr>
          <a:xfrm>
            <a:off x="5130572" y="436469"/>
            <a:ext cx="7061427" cy="3276668"/>
          </a:xfrm>
          <a:prstGeom prst="rect">
            <a:avLst/>
          </a:prstGeom>
        </p:spPr>
      </p:pic>
      <p:pic>
        <p:nvPicPr>
          <p:cNvPr id="9" name="图片 8">
            <a:extLst>
              <a:ext uri="{FF2B5EF4-FFF2-40B4-BE49-F238E27FC236}">
                <a16:creationId xmlns:a16="http://schemas.microsoft.com/office/drawing/2014/main" id="{68C054CF-4E4F-1500-5920-539459422CAB}"/>
              </a:ext>
            </a:extLst>
          </p:cNvPr>
          <p:cNvPicPr>
            <a:picLocks noChangeAspect="1"/>
          </p:cNvPicPr>
          <p:nvPr/>
        </p:nvPicPr>
        <p:blipFill>
          <a:blip r:embed="rId6"/>
          <a:stretch>
            <a:fillRect/>
          </a:stretch>
        </p:blipFill>
        <p:spPr>
          <a:xfrm>
            <a:off x="-1434757" y="1989699"/>
            <a:ext cx="5854356" cy="3457766"/>
          </a:xfrm>
          <a:prstGeom prst="rect">
            <a:avLst/>
          </a:prstGeom>
        </p:spPr>
      </p:pic>
      <p:pic>
        <p:nvPicPr>
          <p:cNvPr id="10" name="图片 9">
            <a:extLst>
              <a:ext uri="{FF2B5EF4-FFF2-40B4-BE49-F238E27FC236}">
                <a16:creationId xmlns:a16="http://schemas.microsoft.com/office/drawing/2014/main" id="{4B7E640E-EADA-CCC2-8E0F-1D5C6F9B8F24}"/>
              </a:ext>
            </a:extLst>
          </p:cNvPr>
          <p:cNvPicPr>
            <a:picLocks noChangeAspect="1"/>
          </p:cNvPicPr>
          <p:nvPr/>
        </p:nvPicPr>
        <p:blipFill>
          <a:blip r:embed="rId7"/>
          <a:stretch>
            <a:fillRect/>
          </a:stretch>
        </p:blipFill>
        <p:spPr>
          <a:xfrm>
            <a:off x="4419600" y="3635535"/>
            <a:ext cx="7772400" cy="2063667"/>
          </a:xfrm>
          <a:prstGeom prst="rect">
            <a:avLst/>
          </a:prstGeom>
        </p:spPr>
      </p:pic>
    </p:spTree>
    <p:extLst>
      <p:ext uri="{BB962C8B-B14F-4D97-AF65-F5344CB8AC3E}">
        <p14:creationId xmlns:p14="http://schemas.microsoft.com/office/powerpoint/2010/main" val="1526178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Learning hidden interactions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4" name="内容占位符 13">
            <a:extLst>
              <a:ext uri="{FF2B5EF4-FFF2-40B4-BE49-F238E27FC236}">
                <a16:creationId xmlns:a16="http://schemas.microsoft.com/office/drawing/2014/main" id="{78A08637-7D8B-CB1F-6AEC-C4484FDE2489}"/>
              </a:ext>
            </a:extLst>
          </p:cNvPr>
          <p:cNvSpPr>
            <a:spLocks noGrp="1"/>
          </p:cNvSpPr>
          <p:nvPr>
            <p:ph idx="1"/>
          </p:nvPr>
        </p:nvSpPr>
        <p:spPr/>
        <p:txBody>
          <a:bodyPr/>
          <a:lstStyle/>
          <a:p>
            <a:endParaRPr lang="zh-CN" altLang="en-US"/>
          </a:p>
        </p:txBody>
      </p:sp>
      <p:pic>
        <p:nvPicPr>
          <p:cNvPr id="15" name="图片 14">
            <a:extLst>
              <a:ext uri="{FF2B5EF4-FFF2-40B4-BE49-F238E27FC236}">
                <a16:creationId xmlns:a16="http://schemas.microsoft.com/office/drawing/2014/main" id="{C75ED9BE-5815-F557-B055-F7B86069E979}"/>
              </a:ext>
            </a:extLst>
          </p:cNvPr>
          <p:cNvPicPr>
            <a:picLocks noChangeAspect="1"/>
          </p:cNvPicPr>
          <p:nvPr/>
        </p:nvPicPr>
        <p:blipFill>
          <a:blip r:embed="rId3"/>
          <a:stretch>
            <a:fillRect/>
          </a:stretch>
        </p:blipFill>
        <p:spPr>
          <a:xfrm>
            <a:off x="1860176" y="1308554"/>
            <a:ext cx="8127208" cy="4366105"/>
          </a:xfrm>
          <a:prstGeom prst="rect">
            <a:avLst/>
          </a:prstGeom>
        </p:spPr>
      </p:pic>
      <p:sp>
        <p:nvSpPr>
          <p:cNvPr id="2" name="文本框 1">
            <a:extLst>
              <a:ext uri="{FF2B5EF4-FFF2-40B4-BE49-F238E27FC236}">
                <a16:creationId xmlns:a16="http://schemas.microsoft.com/office/drawing/2014/main" id="{AC1FEB4D-C30C-DCE5-B5F3-24E17CF46D6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9" name="图片 8">
            <a:extLst>
              <a:ext uri="{FF2B5EF4-FFF2-40B4-BE49-F238E27FC236}">
                <a16:creationId xmlns:a16="http://schemas.microsoft.com/office/drawing/2014/main" id="{0E0D0832-1398-97B7-327C-F29F440AFA93}"/>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EB3F8ADA-964D-3DC7-09D1-1961E228315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5382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Boid</a:t>
            </a:r>
            <a:r>
              <a:rPr lang="en-US" altLang="zh-CN" sz="3600" dirty="0">
                <a:solidFill>
                  <a:srgbClr val="C00000"/>
                </a:solidFill>
                <a:latin typeface="微软雅黑" panose="020B0503020204020204" pitchFamily="34" charset="-122"/>
                <a:ea typeface="微软雅黑" panose="020B0503020204020204" pitchFamily="34" charset="-122"/>
              </a:rPr>
              <a:t> 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041" name="内容占位符 2">
            <a:extLst>
              <a:ext uri="{FF2B5EF4-FFF2-40B4-BE49-F238E27FC236}">
                <a16:creationId xmlns:a16="http://schemas.microsoft.com/office/drawing/2014/main" id="{9A129F65-F455-B926-A56B-70003D816C18}"/>
              </a:ext>
            </a:extLst>
          </p:cNvPr>
          <p:cNvSpPr>
            <a:spLocks noGrp="1"/>
          </p:cNvSpPr>
          <p:nvPr>
            <p:ph idx="1"/>
          </p:nvPr>
        </p:nvSpPr>
        <p:spPr>
          <a:xfrm>
            <a:off x="635619" y="2325625"/>
            <a:ext cx="5015247" cy="3461658"/>
          </a:xfrm>
        </p:spPr>
        <p:txBody>
          <a:bodyPr>
            <a:normAutofit/>
          </a:bodyPr>
          <a:lstStyle/>
          <a:p>
            <a:pPr>
              <a:buFont typeface="Wingdings" pitchFamily="2" charset="2"/>
              <a:buChar char="l"/>
            </a:pPr>
            <a:r>
              <a:rPr kumimoji="1" lang="en-US" altLang="zh-CN" dirty="0" err="1"/>
              <a:t>Boid</a:t>
            </a:r>
            <a:r>
              <a:rPr kumimoji="1" lang="en-US" altLang="zh-CN" dirty="0"/>
              <a:t> model</a:t>
            </a:r>
          </a:p>
          <a:p>
            <a:pPr>
              <a:buFont typeface="Wingdings" pitchFamily="2" charset="2"/>
              <a:buChar char="l"/>
            </a:pPr>
            <a:r>
              <a:rPr kumimoji="1" lang="en-US" altLang="zh-CN" dirty="0"/>
              <a:t>Each </a:t>
            </a:r>
            <a:r>
              <a:rPr kumimoji="1" lang="en-US" altLang="zh-CN" dirty="0" err="1"/>
              <a:t>boid</a:t>
            </a:r>
            <a:r>
              <a:rPr kumimoji="1" lang="en-US" altLang="zh-CN" dirty="0"/>
              <a:t> follows 3 rules</a:t>
            </a:r>
          </a:p>
          <a:p>
            <a:pPr lvl="1">
              <a:buFont typeface="Wingdings" pitchFamily="2" charset="2"/>
              <a:buChar char="l"/>
            </a:pPr>
            <a:r>
              <a:rPr kumimoji="1" lang="en-US" altLang="zh-CN" dirty="0"/>
              <a:t>Cohesion</a:t>
            </a:r>
          </a:p>
          <a:p>
            <a:pPr lvl="1">
              <a:buFont typeface="Wingdings" pitchFamily="2" charset="2"/>
              <a:buChar char="l"/>
            </a:pPr>
            <a:r>
              <a:rPr kumimoji="1" lang="en-US" altLang="zh-CN" dirty="0"/>
              <a:t>Alignment</a:t>
            </a:r>
          </a:p>
          <a:p>
            <a:pPr lvl="1">
              <a:buFont typeface="Wingdings" pitchFamily="2" charset="2"/>
              <a:buChar char="l"/>
            </a:pPr>
            <a:r>
              <a:rPr kumimoji="1" lang="en-US" altLang="zh-CN" dirty="0"/>
              <a:t>Separation</a:t>
            </a:r>
          </a:p>
          <a:p>
            <a:pPr>
              <a:buFont typeface="Wingdings" pitchFamily="2" charset="2"/>
              <a:buChar char="l"/>
            </a:pPr>
            <a:endParaRPr kumimoji="1" lang="zh-CN" altLang="en-US" dirty="0"/>
          </a:p>
        </p:txBody>
      </p:sp>
      <p:pic>
        <p:nvPicPr>
          <p:cNvPr id="1042" name="图片 1041">
            <a:extLst>
              <a:ext uri="{FF2B5EF4-FFF2-40B4-BE49-F238E27FC236}">
                <a16:creationId xmlns:a16="http://schemas.microsoft.com/office/drawing/2014/main" id="{02F44EC1-69D9-8AD4-943E-60FF126CAE0B}"/>
              </a:ext>
            </a:extLst>
          </p:cNvPr>
          <p:cNvPicPr>
            <a:picLocks noChangeAspect="1"/>
          </p:cNvPicPr>
          <p:nvPr/>
        </p:nvPicPr>
        <p:blipFill>
          <a:blip r:embed="rId3"/>
          <a:stretch>
            <a:fillRect/>
          </a:stretch>
        </p:blipFill>
        <p:spPr>
          <a:xfrm>
            <a:off x="6096000" y="182677"/>
            <a:ext cx="5749636" cy="5749636"/>
          </a:xfrm>
          <a:prstGeom prst="rect">
            <a:avLst/>
          </a:prstGeom>
          <a:ln>
            <a:solidFill>
              <a:schemeClr val="tx1"/>
            </a:solidFill>
          </a:ln>
        </p:spPr>
      </p:pic>
      <p:sp>
        <p:nvSpPr>
          <p:cNvPr id="2" name="文本框 1">
            <a:extLst>
              <a:ext uri="{FF2B5EF4-FFF2-40B4-BE49-F238E27FC236}">
                <a16:creationId xmlns:a16="http://schemas.microsoft.com/office/drawing/2014/main" id="{A29AC4F3-C5FA-856C-F72B-8D3752B4E6E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9" name="图片 8">
            <a:extLst>
              <a:ext uri="{FF2B5EF4-FFF2-40B4-BE49-F238E27FC236}">
                <a16:creationId xmlns:a16="http://schemas.microsoft.com/office/drawing/2014/main" id="{772572D0-FDD5-5CA9-A9A6-AA4B4CD50352}"/>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BB79B4E8-EBA4-E000-8366-C2E430BF02C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8417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Self-attention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www.nature.com</a:t>
            </a:r>
            <a:r>
              <a:rPr lang="en" altLang="zh-CN" sz="1400" dirty="0">
                <a:latin typeface="微软雅黑" panose="020B0503020204020204" pitchFamily="34" charset="-122"/>
                <a:ea typeface="微软雅黑" panose="020B0503020204020204" pitchFamily="34" charset="-122"/>
              </a:rPr>
              <a:t>/articles/s41598-021-91878-w</a:t>
            </a:r>
            <a:endParaRPr lang="zh-CN" altLang="en-US" sz="1400" dirty="0">
              <a:latin typeface="微软雅黑" panose="020B0503020204020204" pitchFamily="34" charset="-122"/>
              <a:ea typeface="微软雅黑" panose="020B0503020204020204" pitchFamily="34" charset="-122"/>
            </a:endParaRPr>
          </a:p>
        </p:txBody>
      </p:sp>
      <p:pic>
        <p:nvPicPr>
          <p:cNvPr id="5122" name="Picture 2" descr="Figure 1">
            <a:extLst>
              <a:ext uri="{FF2B5EF4-FFF2-40B4-BE49-F238E27FC236}">
                <a16:creationId xmlns:a16="http://schemas.microsoft.com/office/drawing/2014/main" id="{4D5E29BB-BE9F-01A2-AAC2-1DB3D8AA1B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36753" y="1417637"/>
            <a:ext cx="9736837" cy="427045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E7C844E0-1F12-8ED6-D432-5309F43F970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9F400B11-4386-6C8D-BD9A-F1131C650BF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1927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Self-attention visualization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Figure 2">
            <a:extLst>
              <a:ext uri="{FF2B5EF4-FFF2-40B4-BE49-F238E27FC236}">
                <a16:creationId xmlns:a16="http://schemas.microsoft.com/office/drawing/2014/main" id="{DED879E0-3A26-D2C6-F342-04B3CEF878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4829" y="1308554"/>
            <a:ext cx="5136036" cy="27702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gure 3">
            <a:extLst>
              <a:ext uri="{FF2B5EF4-FFF2-40B4-BE49-F238E27FC236}">
                <a16:creationId xmlns:a16="http://schemas.microsoft.com/office/drawing/2014/main" id="{D39B04B2-7A5C-999B-B053-3009D4BC5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414" y="3518940"/>
            <a:ext cx="7195029" cy="223814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3A35C24-7F60-AEE0-3953-4DD8680137F1}"/>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9" name="图片 8">
            <a:extLst>
              <a:ext uri="{FF2B5EF4-FFF2-40B4-BE49-F238E27FC236}">
                <a16:creationId xmlns:a16="http://schemas.microsoft.com/office/drawing/2014/main" id="{CDEEFAD1-844B-9798-3F41-9FA559D0250F}"/>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BFEAFBEA-8CB1-EFA3-A5A1-0F1EFF89372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98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complexity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science?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A6EEE77-B749-CF22-4FA8-0A61ED70CD1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2" name="图片 11">
            <a:extLst>
              <a:ext uri="{FF2B5EF4-FFF2-40B4-BE49-F238E27FC236}">
                <a16:creationId xmlns:a16="http://schemas.microsoft.com/office/drawing/2014/main" id="{FD4D082B-279D-62DA-F398-BF0748853B7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6DAFE2B0-AF28-8F59-0D8F-6EC86AA8DD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a:extLst>
              <a:ext uri="{FF2B5EF4-FFF2-40B4-BE49-F238E27FC236}">
                <a16:creationId xmlns:a16="http://schemas.microsoft.com/office/drawing/2014/main" id="{7DD68A2E-6733-0DB8-08E0-A644DC2004A9}"/>
              </a:ext>
            </a:extLst>
          </p:cNvPr>
          <p:cNvGrpSpPr/>
          <p:nvPr/>
        </p:nvGrpSpPr>
        <p:grpSpPr>
          <a:xfrm>
            <a:off x="2358887" y="1150360"/>
            <a:ext cx="6109251" cy="4751467"/>
            <a:chOff x="3934689" y="-1"/>
            <a:chExt cx="8451273" cy="6858001"/>
          </a:xfrm>
        </p:grpSpPr>
        <p:pic>
          <p:nvPicPr>
            <p:cNvPr id="4" name="图片 3">
              <a:extLst>
                <a:ext uri="{FF2B5EF4-FFF2-40B4-BE49-F238E27FC236}">
                  <a16:creationId xmlns:a16="http://schemas.microsoft.com/office/drawing/2014/main" id="{A8EBC87E-4ECD-5257-DBFF-147286A546AC}"/>
                </a:ext>
              </a:extLst>
            </p:cNvPr>
            <p:cNvPicPr>
              <a:picLocks noChangeAspect="1"/>
            </p:cNvPicPr>
            <p:nvPr/>
          </p:nvPicPr>
          <p:blipFill>
            <a:blip r:embed="rId5">
              <a:alphaModFix/>
            </a:blip>
            <a:stretch>
              <a:fillRect/>
            </a:stretch>
          </p:blipFill>
          <p:spPr>
            <a:xfrm>
              <a:off x="3934689" y="485890"/>
              <a:ext cx="8451273" cy="6372110"/>
            </a:xfrm>
            <a:prstGeom prst="rect">
              <a:avLst/>
            </a:prstGeom>
          </p:spPr>
        </p:pic>
        <p:sp>
          <p:nvSpPr>
            <p:cNvPr id="5" name="矩形 4">
              <a:extLst>
                <a:ext uri="{FF2B5EF4-FFF2-40B4-BE49-F238E27FC236}">
                  <a16:creationId xmlns:a16="http://schemas.microsoft.com/office/drawing/2014/main" id="{FC13F897-E235-7B42-836E-53BD73FB49C2}"/>
                </a:ext>
              </a:extLst>
            </p:cNvPr>
            <p:cNvSpPr/>
            <p:nvPr/>
          </p:nvSpPr>
          <p:spPr>
            <a:xfrm>
              <a:off x="4214950" y="1306286"/>
              <a:ext cx="2677026" cy="535577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6" name="矩形 5">
              <a:extLst>
                <a:ext uri="{FF2B5EF4-FFF2-40B4-BE49-F238E27FC236}">
                  <a16:creationId xmlns:a16="http://schemas.microsoft.com/office/drawing/2014/main" id="{8370B680-583B-9CD7-DCD0-5137CFDD332C}"/>
                </a:ext>
              </a:extLst>
            </p:cNvPr>
            <p:cNvSpPr/>
            <p:nvPr/>
          </p:nvSpPr>
          <p:spPr>
            <a:xfrm>
              <a:off x="6891976" y="-1"/>
              <a:ext cx="5216301" cy="320584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 name="矩形 8">
              <a:extLst>
                <a:ext uri="{FF2B5EF4-FFF2-40B4-BE49-F238E27FC236}">
                  <a16:creationId xmlns:a16="http://schemas.microsoft.com/office/drawing/2014/main" id="{AEDDEE93-94A6-EEBA-AAE6-783C4F65DEDE}"/>
                </a:ext>
              </a:extLst>
            </p:cNvPr>
            <p:cNvSpPr/>
            <p:nvPr/>
          </p:nvSpPr>
          <p:spPr>
            <a:xfrm>
              <a:off x="8673737" y="3866799"/>
              <a:ext cx="3434540" cy="29912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1" name="矩形 10">
              <a:extLst>
                <a:ext uri="{FF2B5EF4-FFF2-40B4-BE49-F238E27FC236}">
                  <a16:creationId xmlns:a16="http://schemas.microsoft.com/office/drawing/2014/main" id="{622B5261-70CF-1A1F-6102-B5B45ED73F20}"/>
                </a:ext>
              </a:extLst>
            </p:cNvPr>
            <p:cNvSpPr/>
            <p:nvPr/>
          </p:nvSpPr>
          <p:spPr>
            <a:xfrm>
              <a:off x="10293531" y="3205842"/>
              <a:ext cx="1898469" cy="66095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4" name="圆角矩形 13">
              <a:extLst>
                <a:ext uri="{FF2B5EF4-FFF2-40B4-BE49-F238E27FC236}">
                  <a16:creationId xmlns:a16="http://schemas.microsoft.com/office/drawing/2014/main" id="{4DAFE9E2-F4D2-EE5B-D587-96C26E8BFC8F}"/>
                </a:ext>
              </a:extLst>
            </p:cNvPr>
            <p:cNvSpPr/>
            <p:nvPr/>
          </p:nvSpPr>
          <p:spPr>
            <a:xfrm>
              <a:off x="4275909" y="1445623"/>
              <a:ext cx="1820091" cy="74121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5" name="圆角矩形 14">
              <a:extLst>
                <a:ext uri="{FF2B5EF4-FFF2-40B4-BE49-F238E27FC236}">
                  <a16:creationId xmlns:a16="http://schemas.microsoft.com/office/drawing/2014/main" id="{8E71A6D6-E5F5-1A16-1A3E-4542066ECC89}"/>
                </a:ext>
              </a:extLst>
            </p:cNvPr>
            <p:cNvSpPr/>
            <p:nvPr/>
          </p:nvSpPr>
          <p:spPr>
            <a:xfrm>
              <a:off x="6954059" y="4621188"/>
              <a:ext cx="1820091" cy="2040869"/>
            </a:xfrm>
            <a:prstGeom prst="roundRect">
              <a:avLst/>
            </a:prstGeom>
            <a:solidFill>
              <a:schemeClr val="bg1">
                <a:alpha val="8733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6" name="矩形 15">
              <a:extLst>
                <a:ext uri="{FF2B5EF4-FFF2-40B4-BE49-F238E27FC236}">
                  <a16:creationId xmlns:a16="http://schemas.microsoft.com/office/drawing/2014/main" id="{AF66D64F-9D49-CA66-5418-93A5847D5638}"/>
                </a:ext>
              </a:extLst>
            </p:cNvPr>
            <p:cNvSpPr/>
            <p:nvPr/>
          </p:nvSpPr>
          <p:spPr>
            <a:xfrm>
              <a:off x="6891976" y="3157802"/>
              <a:ext cx="1984600" cy="80243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Tree>
    <p:extLst>
      <p:ext uri="{BB962C8B-B14F-4D97-AF65-F5344CB8AC3E}">
        <p14:creationId xmlns:p14="http://schemas.microsoft.com/office/powerpoint/2010/main" val="1029431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AI</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complex</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systems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Complex Systems and Modelling Methods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Representation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&amp;</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Network Reconstruction</a:t>
            </a:r>
          </a:p>
          <a:p>
            <a:pPr lvl="1"/>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Multi-scale</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Modelling</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Simulation,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optimization,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and</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control</a:t>
            </a:r>
          </a:p>
          <a:p>
            <a:r>
              <a:rPr kumimoji="1" lang="en-US" altLang="zh-CN" dirty="0">
                <a:latin typeface="Arial" panose="020B0604020202020204" pitchFamily="34" charset="0"/>
                <a:ea typeface="FangSong" panose="02010609060101010101" pitchFamily="49" charset="-122"/>
                <a:cs typeface="Arial" panose="020B0604020202020204" pitchFamily="34" charset="0"/>
              </a:rPr>
              <a:t>Complexity</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science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AI</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66460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Multi-scale Modelling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A11E5387-FC3A-23C1-B5A6-6D0876530DAD}"/>
              </a:ext>
            </a:extLst>
          </p:cNvPr>
          <p:cNvGrpSpPr/>
          <p:nvPr/>
        </p:nvGrpSpPr>
        <p:grpSpPr>
          <a:xfrm>
            <a:off x="814039" y="1820462"/>
            <a:ext cx="9768796" cy="3718212"/>
            <a:chOff x="814039" y="1941487"/>
            <a:chExt cx="7702278" cy="2832848"/>
          </a:xfrm>
        </p:grpSpPr>
        <p:sp>
          <p:nvSpPr>
            <p:cNvPr id="3" name="椭圆 2">
              <a:extLst>
                <a:ext uri="{FF2B5EF4-FFF2-40B4-BE49-F238E27FC236}">
                  <a16:creationId xmlns:a16="http://schemas.microsoft.com/office/drawing/2014/main" id="{0C438915-44B0-5FD4-5B54-80258C352E27}"/>
                </a:ext>
              </a:extLst>
            </p:cNvPr>
            <p:cNvSpPr/>
            <p:nvPr/>
          </p:nvSpPr>
          <p:spPr>
            <a:xfrm>
              <a:off x="1691297" y="4050702"/>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 name="椭圆 3">
              <a:extLst>
                <a:ext uri="{FF2B5EF4-FFF2-40B4-BE49-F238E27FC236}">
                  <a16:creationId xmlns:a16="http://schemas.microsoft.com/office/drawing/2014/main" id="{E88E32C6-84CA-D88A-878C-674E1BD6EA40}"/>
                </a:ext>
              </a:extLst>
            </p:cNvPr>
            <p:cNvSpPr/>
            <p:nvPr/>
          </p:nvSpPr>
          <p:spPr>
            <a:xfrm>
              <a:off x="1479578" y="4133372"/>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5" name="椭圆 4">
              <a:extLst>
                <a:ext uri="{FF2B5EF4-FFF2-40B4-BE49-F238E27FC236}">
                  <a16:creationId xmlns:a16="http://schemas.microsoft.com/office/drawing/2014/main" id="{A1EAE6DA-96F3-15FD-A530-F79D91E1A225}"/>
                </a:ext>
              </a:extLst>
            </p:cNvPr>
            <p:cNvSpPr/>
            <p:nvPr/>
          </p:nvSpPr>
          <p:spPr>
            <a:xfrm>
              <a:off x="1524339" y="3952959"/>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6" name="椭圆 5">
              <a:extLst>
                <a:ext uri="{FF2B5EF4-FFF2-40B4-BE49-F238E27FC236}">
                  <a16:creationId xmlns:a16="http://schemas.microsoft.com/office/drawing/2014/main" id="{FCAC889C-94A1-6BB6-1065-C69C9B9E8AE2}"/>
                </a:ext>
              </a:extLst>
            </p:cNvPr>
            <p:cNvSpPr/>
            <p:nvPr/>
          </p:nvSpPr>
          <p:spPr>
            <a:xfrm>
              <a:off x="1982241" y="4035629"/>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0" name="椭圆 9">
              <a:extLst>
                <a:ext uri="{FF2B5EF4-FFF2-40B4-BE49-F238E27FC236}">
                  <a16:creationId xmlns:a16="http://schemas.microsoft.com/office/drawing/2014/main" id="{C28B2552-186B-6181-8B0B-21CC6E12EC21}"/>
                </a:ext>
              </a:extLst>
            </p:cNvPr>
            <p:cNvSpPr/>
            <p:nvPr/>
          </p:nvSpPr>
          <p:spPr>
            <a:xfrm>
              <a:off x="2149198" y="4133371"/>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1" name="椭圆 10">
              <a:extLst>
                <a:ext uri="{FF2B5EF4-FFF2-40B4-BE49-F238E27FC236}">
                  <a16:creationId xmlns:a16="http://schemas.microsoft.com/office/drawing/2014/main" id="{72E08713-AC95-C22B-D69A-AFF89C9DD9E3}"/>
                </a:ext>
              </a:extLst>
            </p:cNvPr>
            <p:cNvSpPr/>
            <p:nvPr/>
          </p:nvSpPr>
          <p:spPr>
            <a:xfrm>
              <a:off x="2149197" y="3893429"/>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2" name="椭圆 11">
              <a:extLst>
                <a:ext uri="{FF2B5EF4-FFF2-40B4-BE49-F238E27FC236}">
                  <a16:creationId xmlns:a16="http://schemas.microsoft.com/office/drawing/2014/main" id="{7131D643-04C4-E572-3D23-0D8DEDC4A615}"/>
                </a:ext>
              </a:extLst>
            </p:cNvPr>
            <p:cNvSpPr/>
            <p:nvPr/>
          </p:nvSpPr>
          <p:spPr>
            <a:xfrm>
              <a:off x="2809954" y="4050702"/>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3" name="椭圆 12">
              <a:extLst>
                <a:ext uri="{FF2B5EF4-FFF2-40B4-BE49-F238E27FC236}">
                  <a16:creationId xmlns:a16="http://schemas.microsoft.com/office/drawing/2014/main" id="{236B02B3-BE51-8471-EF4E-2BDF2ED08840}"/>
                </a:ext>
              </a:extLst>
            </p:cNvPr>
            <p:cNvSpPr/>
            <p:nvPr/>
          </p:nvSpPr>
          <p:spPr>
            <a:xfrm>
              <a:off x="2598235" y="4133372"/>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4" name="椭圆 13">
              <a:extLst>
                <a:ext uri="{FF2B5EF4-FFF2-40B4-BE49-F238E27FC236}">
                  <a16:creationId xmlns:a16="http://schemas.microsoft.com/office/drawing/2014/main" id="{FC64FF86-94C3-2AC1-211E-1CD67235C748}"/>
                </a:ext>
              </a:extLst>
            </p:cNvPr>
            <p:cNvSpPr/>
            <p:nvPr/>
          </p:nvSpPr>
          <p:spPr>
            <a:xfrm>
              <a:off x="2642996" y="3952959"/>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5" name="椭圆 14">
              <a:extLst>
                <a:ext uri="{FF2B5EF4-FFF2-40B4-BE49-F238E27FC236}">
                  <a16:creationId xmlns:a16="http://schemas.microsoft.com/office/drawing/2014/main" id="{0BAE0950-E6D1-036D-AC2E-9CA70E15D4C6}"/>
                </a:ext>
              </a:extLst>
            </p:cNvPr>
            <p:cNvSpPr/>
            <p:nvPr/>
          </p:nvSpPr>
          <p:spPr>
            <a:xfrm>
              <a:off x="2350620" y="4001830"/>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cxnSp>
          <p:nvCxnSpPr>
            <p:cNvPr id="16" name="直线连接符 15">
              <a:extLst>
                <a:ext uri="{FF2B5EF4-FFF2-40B4-BE49-F238E27FC236}">
                  <a16:creationId xmlns:a16="http://schemas.microsoft.com/office/drawing/2014/main" id="{1773C8E5-89B1-4FE3-B6A0-7F496530CFE5}"/>
                </a:ext>
              </a:extLst>
            </p:cNvPr>
            <p:cNvCxnSpPr>
              <a:stCxn id="5" idx="5"/>
              <a:endCxn id="3" idx="2"/>
            </p:cNvCxnSpPr>
            <p:nvPr/>
          </p:nvCxnSpPr>
          <p:spPr>
            <a:xfrm>
              <a:off x="1600752" y="4036388"/>
              <a:ext cx="90545" cy="63186"/>
            </a:xfrm>
            <a:prstGeom prst="line">
              <a:avLst/>
            </a:prstGeom>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FEC6FFC2-A56C-05C2-6233-05B96BBEE319}"/>
                </a:ext>
              </a:extLst>
            </p:cNvPr>
            <p:cNvCxnSpPr>
              <a:cxnSpLocks/>
              <a:endCxn id="6" idx="2"/>
            </p:cNvCxnSpPr>
            <p:nvPr/>
          </p:nvCxnSpPr>
          <p:spPr>
            <a:xfrm flipV="1">
              <a:off x="1767710" y="4084501"/>
              <a:ext cx="214531" cy="14006"/>
            </a:xfrm>
            <a:prstGeom prst="line">
              <a:avLst/>
            </a:prstGeom>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E28879DF-85EF-E192-79D6-C0456AC53015}"/>
                </a:ext>
              </a:extLst>
            </p:cNvPr>
            <p:cNvCxnSpPr>
              <a:cxnSpLocks/>
              <a:stCxn id="4" idx="6"/>
              <a:endCxn id="3" idx="3"/>
            </p:cNvCxnSpPr>
            <p:nvPr/>
          </p:nvCxnSpPr>
          <p:spPr>
            <a:xfrm flipV="1">
              <a:off x="1569101" y="4134131"/>
              <a:ext cx="135306" cy="48113"/>
            </a:xfrm>
            <a:prstGeom prst="line">
              <a:avLst/>
            </a:prstGeom>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1F888EC6-137A-0828-577B-63285D31BCCD}"/>
                </a:ext>
              </a:extLst>
            </p:cNvPr>
            <p:cNvCxnSpPr>
              <a:cxnSpLocks/>
              <a:stCxn id="6" idx="7"/>
              <a:endCxn id="11" idx="3"/>
            </p:cNvCxnSpPr>
            <p:nvPr/>
          </p:nvCxnSpPr>
          <p:spPr>
            <a:xfrm flipV="1">
              <a:off x="2058654" y="3976858"/>
              <a:ext cx="103653" cy="73085"/>
            </a:xfrm>
            <a:prstGeom prst="line">
              <a:avLst/>
            </a:prstGeom>
          </p:spPr>
          <p:style>
            <a:lnRef idx="1">
              <a:schemeClr val="dk1"/>
            </a:lnRef>
            <a:fillRef idx="0">
              <a:schemeClr val="dk1"/>
            </a:fillRef>
            <a:effectRef idx="0">
              <a:schemeClr val="dk1"/>
            </a:effectRef>
            <a:fontRef idx="minor">
              <a:schemeClr val="tx1"/>
            </a:fontRef>
          </p:style>
        </p:cxnSp>
        <p:cxnSp>
          <p:nvCxnSpPr>
            <p:cNvPr id="20" name="直线连接符 19">
              <a:extLst>
                <a:ext uri="{FF2B5EF4-FFF2-40B4-BE49-F238E27FC236}">
                  <a16:creationId xmlns:a16="http://schemas.microsoft.com/office/drawing/2014/main" id="{8EB29C01-4BEF-0EEF-22D6-0DFB3A76E533}"/>
                </a:ext>
              </a:extLst>
            </p:cNvPr>
            <p:cNvCxnSpPr>
              <a:cxnSpLocks/>
              <a:stCxn id="6" idx="5"/>
              <a:endCxn id="10" idx="2"/>
            </p:cNvCxnSpPr>
            <p:nvPr/>
          </p:nvCxnSpPr>
          <p:spPr>
            <a:xfrm>
              <a:off x="2058654" y="4119058"/>
              <a:ext cx="90544" cy="63185"/>
            </a:xfrm>
            <a:prstGeom prst="line">
              <a:avLst/>
            </a:prstGeom>
          </p:spPr>
          <p:style>
            <a:lnRef idx="1">
              <a:schemeClr val="dk1"/>
            </a:lnRef>
            <a:fillRef idx="0">
              <a:schemeClr val="dk1"/>
            </a:fillRef>
            <a:effectRef idx="0">
              <a:schemeClr val="dk1"/>
            </a:effectRef>
            <a:fontRef idx="minor">
              <a:schemeClr val="tx1"/>
            </a:fontRef>
          </p:style>
        </p:cxnSp>
        <p:cxnSp>
          <p:nvCxnSpPr>
            <p:cNvPr id="21" name="直线连接符 20">
              <a:extLst>
                <a:ext uri="{FF2B5EF4-FFF2-40B4-BE49-F238E27FC236}">
                  <a16:creationId xmlns:a16="http://schemas.microsoft.com/office/drawing/2014/main" id="{4FEF2C78-B58C-48C5-B0BF-D59D73A1F5A2}"/>
                </a:ext>
              </a:extLst>
            </p:cNvPr>
            <p:cNvCxnSpPr>
              <a:cxnSpLocks/>
              <a:stCxn id="10" idx="0"/>
              <a:endCxn id="11" idx="4"/>
            </p:cNvCxnSpPr>
            <p:nvPr/>
          </p:nvCxnSpPr>
          <p:spPr>
            <a:xfrm flipH="1" flipV="1">
              <a:off x="2193959" y="3991172"/>
              <a:ext cx="1" cy="142199"/>
            </a:xfrm>
            <a:prstGeom prst="line">
              <a:avLst/>
            </a:prstGeom>
          </p:spPr>
          <p:style>
            <a:lnRef idx="1">
              <a:schemeClr val="dk1"/>
            </a:lnRef>
            <a:fillRef idx="0">
              <a:schemeClr val="dk1"/>
            </a:fillRef>
            <a:effectRef idx="0">
              <a:schemeClr val="dk1"/>
            </a:effectRef>
            <a:fontRef idx="minor">
              <a:schemeClr val="tx1"/>
            </a:fontRef>
          </p:style>
        </p:cxnSp>
        <p:cxnSp>
          <p:nvCxnSpPr>
            <p:cNvPr id="22" name="直线连接符 21">
              <a:extLst>
                <a:ext uri="{FF2B5EF4-FFF2-40B4-BE49-F238E27FC236}">
                  <a16:creationId xmlns:a16="http://schemas.microsoft.com/office/drawing/2014/main" id="{C6BC6A82-1437-B093-4C07-1C4E4D6844E8}"/>
                </a:ext>
              </a:extLst>
            </p:cNvPr>
            <p:cNvCxnSpPr>
              <a:cxnSpLocks/>
              <a:stCxn id="11" idx="5"/>
              <a:endCxn id="15" idx="2"/>
            </p:cNvCxnSpPr>
            <p:nvPr/>
          </p:nvCxnSpPr>
          <p:spPr>
            <a:xfrm>
              <a:off x="2225610" y="3976858"/>
              <a:ext cx="125010" cy="73844"/>
            </a:xfrm>
            <a:prstGeom prst="line">
              <a:avLst/>
            </a:prstGeom>
          </p:spPr>
          <p:style>
            <a:lnRef idx="1">
              <a:schemeClr val="dk1"/>
            </a:lnRef>
            <a:fillRef idx="0">
              <a:schemeClr val="dk1"/>
            </a:fillRef>
            <a:effectRef idx="0">
              <a:schemeClr val="dk1"/>
            </a:effectRef>
            <a:fontRef idx="minor">
              <a:schemeClr val="tx1"/>
            </a:fontRef>
          </p:style>
        </p:cxnSp>
        <p:cxnSp>
          <p:nvCxnSpPr>
            <p:cNvPr id="23" name="直线连接符 22">
              <a:extLst>
                <a:ext uri="{FF2B5EF4-FFF2-40B4-BE49-F238E27FC236}">
                  <a16:creationId xmlns:a16="http://schemas.microsoft.com/office/drawing/2014/main" id="{7BEC5E8A-2C38-9109-FAE8-5F3E58C1D5A2}"/>
                </a:ext>
              </a:extLst>
            </p:cNvPr>
            <p:cNvCxnSpPr>
              <a:cxnSpLocks/>
              <a:stCxn id="15" idx="5"/>
              <a:endCxn id="13" idx="2"/>
            </p:cNvCxnSpPr>
            <p:nvPr/>
          </p:nvCxnSpPr>
          <p:spPr>
            <a:xfrm>
              <a:off x="2427033" y="4085259"/>
              <a:ext cx="171202" cy="96985"/>
            </a:xfrm>
            <a:prstGeom prst="line">
              <a:avLst/>
            </a:prstGeom>
          </p:spPr>
          <p:style>
            <a:lnRef idx="1">
              <a:schemeClr val="dk1"/>
            </a:lnRef>
            <a:fillRef idx="0">
              <a:schemeClr val="dk1"/>
            </a:fillRef>
            <a:effectRef idx="0">
              <a:schemeClr val="dk1"/>
            </a:effectRef>
            <a:fontRef idx="minor">
              <a:schemeClr val="tx1"/>
            </a:fontRef>
          </p:style>
        </p:cxnSp>
        <p:cxnSp>
          <p:nvCxnSpPr>
            <p:cNvPr id="24" name="直线连接符 23">
              <a:extLst>
                <a:ext uri="{FF2B5EF4-FFF2-40B4-BE49-F238E27FC236}">
                  <a16:creationId xmlns:a16="http://schemas.microsoft.com/office/drawing/2014/main" id="{B5A25560-7D3E-6833-2257-840B815B3AB9}"/>
                </a:ext>
              </a:extLst>
            </p:cNvPr>
            <p:cNvCxnSpPr>
              <a:cxnSpLocks/>
              <a:stCxn id="15" idx="6"/>
              <a:endCxn id="14" idx="3"/>
            </p:cNvCxnSpPr>
            <p:nvPr/>
          </p:nvCxnSpPr>
          <p:spPr>
            <a:xfrm flipV="1">
              <a:off x="2440143" y="4036388"/>
              <a:ext cx="215963" cy="14314"/>
            </a:xfrm>
            <a:prstGeom prst="line">
              <a:avLst/>
            </a:prstGeom>
          </p:spPr>
          <p:style>
            <a:lnRef idx="1">
              <a:schemeClr val="dk1"/>
            </a:lnRef>
            <a:fillRef idx="0">
              <a:schemeClr val="dk1"/>
            </a:fillRef>
            <a:effectRef idx="0">
              <a:schemeClr val="dk1"/>
            </a:effectRef>
            <a:fontRef idx="minor">
              <a:schemeClr val="tx1"/>
            </a:fontRef>
          </p:style>
        </p:cxnSp>
        <p:cxnSp>
          <p:nvCxnSpPr>
            <p:cNvPr id="25" name="直线连接符 24">
              <a:extLst>
                <a:ext uri="{FF2B5EF4-FFF2-40B4-BE49-F238E27FC236}">
                  <a16:creationId xmlns:a16="http://schemas.microsoft.com/office/drawing/2014/main" id="{00FCB3B1-F804-A995-67D4-A211B822B6A0}"/>
                </a:ext>
              </a:extLst>
            </p:cNvPr>
            <p:cNvCxnSpPr>
              <a:cxnSpLocks/>
              <a:stCxn id="14" idx="5"/>
              <a:endCxn id="12" idx="2"/>
            </p:cNvCxnSpPr>
            <p:nvPr/>
          </p:nvCxnSpPr>
          <p:spPr>
            <a:xfrm>
              <a:off x="2719409" y="4036388"/>
              <a:ext cx="90545" cy="63186"/>
            </a:xfrm>
            <a:prstGeom prst="line">
              <a:avLst/>
            </a:prstGeom>
          </p:spPr>
          <p:style>
            <a:lnRef idx="1">
              <a:schemeClr val="dk1"/>
            </a:lnRef>
            <a:fillRef idx="0">
              <a:schemeClr val="dk1"/>
            </a:fillRef>
            <a:effectRef idx="0">
              <a:schemeClr val="dk1"/>
            </a:effectRef>
            <a:fontRef idx="minor">
              <a:schemeClr val="tx1"/>
            </a:fontRef>
          </p:style>
        </p:cxnSp>
        <p:pic>
          <p:nvPicPr>
            <p:cNvPr id="26" name="Picture 2" descr="Creating neural time series models with Gluon Time Series | AWS ...">
              <a:extLst>
                <a:ext uri="{FF2B5EF4-FFF2-40B4-BE49-F238E27FC236}">
                  <a16:creationId xmlns:a16="http://schemas.microsoft.com/office/drawing/2014/main" id="{5B819BDC-9E16-A22A-EE9F-4DC2E6B40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230" y="1941487"/>
              <a:ext cx="1272068" cy="762323"/>
            </a:xfrm>
            <a:prstGeom prst="rect">
              <a:avLst/>
            </a:prstGeom>
            <a:noFill/>
            <a:extLst>
              <a:ext uri="{909E8E84-426E-40DD-AFC4-6F175D3DCCD1}">
                <a14:hiddenFill xmlns:a14="http://schemas.microsoft.com/office/drawing/2010/main">
                  <a:solidFill>
                    <a:srgbClr val="FFFFFF"/>
                  </a:solidFill>
                </a14:hiddenFill>
              </a:ext>
            </a:extLst>
          </p:spPr>
        </p:pic>
        <p:sp>
          <p:nvSpPr>
            <p:cNvPr id="27" name="椭圆 26">
              <a:extLst>
                <a:ext uri="{FF2B5EF4-FFF2-40B4-BE49-F238E27FC236}">
                  <a16:creationId xmlns:a16="http://schemas.microsoft.com/office/drawing/2014/main" id="{876A2956-4CDA-70BD-5298-55251B493F9A}"/>
                </a:ext>
              </a:extLst>
            </p:cNvPr>
            <p:cNvSpPr/>
            <p:nvPr/>
          </p:nvSpPr>
          <p:spPr>
            <a:xfrm>
              <a:off x="4231291" y="4093821"/>
              <a:ext cx="89523" cy="97743"/>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8" name="椭圆 27">
              <a:extLst>
                <a:ext uri="{FF2B5EF4-FFF2-40B4-BE49-F238E27FC236}">
                  <a16:creationId xmlns:a16="http://schemas.microsoft.com/office/drawing/2014/main" id="{53D720C9-59C9-2A41-049C-9474FFF0C37D}"/>
                </a:ext>
              </a:extLst>
            </p:cNvPr>
            <p:cNvSpPr/>
            <p:nvPr/>
          </p:nvSpPr>
          <p:spPr>
            <a:xfrm>
              <a:off x="4522235" y="4078748"/>
              <a:ext cx="89523" cy="9774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9" name="椭圆 28">
              <a:extLst>
                <a:ext uri="{FF2B5EF4-FFF2-40B4-BE49-F238E27FC236}">
                  <a16:creationId xmlns:a16="http://schemas.microsoft.com/office/drawing/2014/main" id="{27DF56CC-20A7-329B-B846-2F1708C7345C}"/>
                </a:ext>
              </a:extLst>
            </p:cNvPr>
            <p:cNvSpPr/>
            <p:nvPr/>
          </p:nvSpPr>
          <p:spPr>
            <a:xfrm>
              <a:off x="5093467" y="4210454"/>
              <a:ext cx="89523" cy="97743"/>
            </a:xfrm>
            <a:prstGeom prst="ellipse">
              <a:avLst/>
            </a:prstGeom>
            <a:solidFill>
              <a:srgbClr val="7030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0" name="椭圆 29">
              <a:extLst>
                <a:ext uri="{FF2B5EF4-FFF2-40B4-BE49-F238E27FC236}">
                  <a16:creationId xmlns:a16="http://schemas.microsoft.com/office/drawing/2014/main" id="{E553495A-9A7A-8795-E06B-F1BAA216E827}"/>
                </a:ext>
              </a:extLst>
            </p:cNvPr>
            <p:cNvSpPr/>
            <p:nvPr/>
          </p:nvSpPr>
          <p:spPr>
            <a:xfrm>
              <a:off x="5182990" y="3996078"/>
              <a:ext cx="89523" cy="97743"/>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1" name="椭圆 30">
              <a:extLst>
                <a:ext uri="{FF2B5EF4-FFF2-40B4-BE49-F238E27FC236}">
                  <a16:creationId xmlns:a16="http://schemas.microsoft.com/office/drawing/2014/main" id="{A10132E2-1DF5-DEE7-3AD4-1B28F3E898E8}"/>
                </a:ext>
              </a:extLst>
            </p:cNvPr>
            <p:cNvSpPr/>
            <p:nvPr/>
          </p:nvSpPr>
          <p:spPr>
            <a:xfrm>
              <a:off x="4890819" y="4044949"/>
              <a:ext cx="89523" cy="97743"/>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cxnSp>
          <p:nvCxnSpPr>
            <p:cNvPr id="32" name="直线连接符 31">
              <a:extLst>
                <a:ext uri="{FF2B5EF4-FFF2-40B4-BE49-F238E27FC236}">
                  <a16:creationId xmlns:a16="http://schemas.microsoft.com/office/drawing/2014/main" id="{F2CDDF7A-277D-F136-0ED0-DD6CCE2A47ED}"/>
                </a:ext>
              </a:extLst>
            </p:cNvPr>
            <p:cNvCxnSpPr>
              <a:cxnSpLocks/>
              <a:endCxn id="28" idx="2"/>
            </p:cNvCxnSpPr>
            <p:nvPr/>
          </p:nvCxnSpPr>
          <p:spPr>
            <a:xfrm flipV="1">
              <a:off x="4307704" y="4127620"/>
              <a:ext cx="214531" cy="14006"/>
            </a:xfrm>
            <a:prstGeom prst="line">
              <a:avLst/>
            </a:prstGeom>
          </p:spPr>
          <p:style>
            <a:lnRef idx="1">
              <a:schemeClr val="dk1"/>
            </a:lnRef>
            <a:fillRef idx="0">
              <a:schemeClr val="dk1"/>
            </a:fillRef>
            <a:effectRef idx="0">
              <a:schemeClr val="dk1"/>
            </a:effectRef>
            <a:fontRef idx="minor">
              <a:schemeClr val="tx1"/>
            </a:fontRef>
          </p:style>
        </p:cxnSp>
        <p:cxnSp>
          <p:nvCxnSpPr>
            <p:cNvPr id="33" name="直线连接符 32">
              <a:extLst>
                <a:ext uri="{FF2B5EF4-FFF2-40B4-BE49-F238E27FC236}">
                  <a16:creationId xmlns:a16="http://schemas.microsoft.com/office/drawing/2014/main" id="{DA2E875C-B2B9-5C8B-049D-C5E8FFFC236B}"/>
                </a:ext>
              </a:extLst>
            </p:cNvPr>
            <p:cNvCxnSpPr>
              <a:cxnSpLocks/>
              <a:stCxn id="28" idx="6"/>
              <a:endCxn id="31" idx="2"/>
            </p:cNvCxnSpPr>
            <p:nvPr/>
          </p:nvCxnSpPr>
          <p:spPr>
            <a:xfrm flipV="1">
              <a:off x="4611758" y="4093821"/>
              <a:ext cx="279061" cy="33799"/>
            </a:xfrm>
            <a:prstGeom prst="line">
              <a:avLst/>
            </a:prstGeom>
          </p:spPr>
          <p:style>
            <a:lnRef idx="1">
              <a:schemeClr val="dk1"/>
            </a:lnRef>
            <a:fillRef idx="0">
              <a:schemeClr val="dk1"/>
            </a:fillRef>
            <a:effectRef idx="0">
              <a:schemeClr val="dk1"/>
            </a:effectRef>
            <a:fontRef idx="minor">
              <a:schemeClr val="tx1"/>
            </a:fontRef>
          </p:style>
        </p:cxnSp>
        <p:cxnSp>
          <p:nvCxnSpPr>
            <p:cNvPr id="34" name="直线连接符 33">
              <a:extLst>
                <a:ext uri="{FF2B5EF4-FFF2-40B4-BE49-F238E27FC236}">
                  <a16:creationId xmlns:a16="http://schemas.microsoft.com/office/drawing/2014/main" id="{06AF1FD7-54C9-CF24-FA3D-C8CADB6EC0C9}"/>
                </a:ext>
              </a:extLst>
            </p:cNvPr>
            <p:cNvCxnSpPr>
              <a:cxnSpLocks/>
              <a:stCxn id="31" idx="5"/>
              <a:endCxn id="29" idx="2"/>
            </p:cNvCxnSpPr>
            <p:nvPr/>
          </p:nvCxnSpPr>
          <p:spPr>
            <a:xfrm>
              <a:off x="4967232" y="4128378"/>
              <a:ext cx="126235" cy="130948"/>
            </a:xfrm>
            <a:prstGeom prst="line">
              <a:avLst/>
            </a:prstGeom>
          </p:spPr>
          <p:style>
            <a:lnRef idx="1">
              <a:schemeClr val="dk1"/>
            </a:lnRef>
            <a:fillRef idx="0">
              <a:schemeClr val="dk1"/>
            </a:fillRef>
            <a:effectRef idx="0">
              <a:schemeClr val="dk1"/>
            </a:effectRef>
            <a:fontRef idx="minor">
              <a:schemeClr val="tx1"/>
            </a:fontRef>
          </p:style>
        </p:cxnSp>
        <p:cxnSp>
          <p:nvCxnSpPr>
            <p:cNvPr id="35" name="直线连接符 34">
              <a:extLst>
                <a:ext uri="{FF2B5EF4-FFF2-40B4-BE49-F238E27FC236}">
                  <a16:creationId xmlns:a16="http://schemas.microsoft.com/office/drawing/2014/main" id="{A59A0622-13AE-C622-B90B-87EFB65ED872}"/>
                </a:ext>
              </a:extLst>
            </p:cNvPr>
            <p:cNvCxnSpPr>
              <a:cxnSpLocks/>
              <a:stCxn id="31" idx="6"/>
              <a:endCxn id="30" idx="3"/>
            </p:cNvCxnSpPr>
            <p:nvPr/>
          </p:nvCxnSpPr>
          <p:spPr>
            <a:xfrm flipV="1">
              <a:off x="4980342" y="4079507"/>
              <a:ext cx="215758" cy="14314"/>
            </a:xfrm>
            <a:prstGeom prst="line">
              <a:avLst/>
            </a:prstGeom>
          </p:spPr>
          <p:style>
            <a:lnRef idx="1">
              <a:schemeClr val="dk1"/>
            </a:lnRef>
            <a:fillRef idx="0">
              <a:schemeClr val="dk1"/>
            </a:fillRef>
            <a:effectRef idx="0">
              <a:schemeClr val="dk1"/>
            </a:effectRef>
            <a:fontRef idx="minor">
              <a:schemeClr val="tx1"/>
            </a:fontRef>
          </p:style>
        </p:cxnSp>
        <p:sp>
          <p:nvSpPr>
            <p:cNvPr id="36" name="椭圆 35">
              <a:extLst>
                <a:ext uri="{FF2B5EF4-FFF2-40B4-BE49-F238E27FC236}">
                  <a16:creationId xmlns:a16="http://schemas.microsoft.com/office/drawing/2014/main" id="{57AE42C3-665E-B78A-85A2-6EA5E7F7B31B}"/>
                </a:ext>
              </a:extLst>
            </p:cNvPr>
            <p:cNvSpPr/>
            <p:nvPr/>
          </p:nvSpPr>
          <p:spPr>
            <a:xfrm>
              <a:off x="1290623" y="3857228"/>
              <a:ext cx="620257" cy="473186"/>
            </a:xfrm>
            <a:prstGeom prst="ellipse">
              <a:avLst/>
            </a:prstGeom>
            <a:solidFill>
              <a:schemeClr val="accent1">
                <a:alpha val="25000"/>
              </a:scheme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7" name="椭圆 36">
              <a:extLst>
                <a:ext uri="{FF2B5EF4-FFF2-40B4-BE49-F238E27FC236}">
                  <a16:creationId xmlns:a16="http://schemas.microsoft.com/office/drawing/2014/main" id="{548BB273-32DB-D0AD-CF2C-1909CCB1136D}"/>
                </a:ext>
              </a:extLst>
            </p:cNvPr>
            <p:cNvSpPr/>
            <p:nvPr/>
          </p:nvSpPr>
          <p:spPr>
            <a:xfrm>
              <a:off x="7318978" y="4040045"/>
              <a:ext cx="89523" cy="9774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8" name="椭圆 37">
              <a:extLst>
                <a:ext uri="{FF2B5EF4-FFF2-40B4-BE49-F238E27FC236}">
                  <a16:creationId xmlns:a16="http://schemas.microsoft.com/office/drawing/2014/main" id="{75A1A916-D3B0-ECE7-7617-56BEC3FF0F72}"/>
                </a:ext>
              </a:extLst>
            </p:cNvPr>
            <p:cNvSpPr/>
            <p:nvPr/>
          </p:nvSpPr>
          <p:spPr>
            <a:xfrm>
              <a:off x="7687562" y="4006246"/>
              <a:ext cx="89523" cy="97743"/>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cxnSp>
          <p:nvCxnSpPr>
            <p:cNvPr id="39" name="直线连接符 38">
              <a:extLst>
                <a:ext uri="{FF2B5EF4-FFF2-40B4-BE49-F238E27FC236}">
                  <a16:creationId xmlns:a16="http://schemas.microsoft.com/office/drawing/2014/main" id="{D24C98A1-2732-58F1-A47C-776644481A58}"/>
                </a:ext>
              </a:extLst>
            </p:cNvPr>
            <p:cNvCxnSpPr>
              <a:cxnSpLocks/>
              <a:stCxn id="37" idx="6"/>
              <a:endCxn id="38" idx="2"/>
            </p:cNvCxnSpPr>
            <p:nvPr/>
          </p:nvCxnSpPr>
          <p:spPr>
            <a:xfrm flipV="1">
              <a:off x="7408501" y="4055118"/>
              <a:ext cx="279061" cy="33799"/>
            </a:xfrm>
            <a:prstGeom prst="line">
              <a:avLst/>
            </a:prstGeom>
          </p:spPr>
          <p:style>
            <a:lnRef idx="1">
              <a:schemeClr val="dk1"/>
            </a:lnRef>
            <a:fillRef idx="0">
              <a:schemeClr val="dk1"/>
            </a:fillRef>
            <a:effectRef idx="0">
              <a:schemeClr val="dk1"/>
            </a:effectRef>
            <a:fontRef idx="minor">
              <a:schemeClr val="tx1"/>
            </a:fontRef>
          </p:style>
        </p:cxnSp>
        <p:pic>
          <p:nvPicPr>
            <p:cNvPr id="40" name="Picture 6" descr="Sine and Cosine Graphs - MathBitsNotebook(A2 - CCSS Math)">
              <a:extLst>
                <a:ext uri="{FF2B5EF4-FFF2-40B4-BE49-F238E27FC236}">
                  <a16:creationId xmlns:a16="http://schemas.microsoft.com/office/drawing/2014/main" id="{8230F17A-78ED-B8F9-03D7-8DC8D9454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370" y="2165886"/>
              <a:ext cx="1453139" cy="738399"/>
            </a:xfrm>
            <a:prstGeom prst="rect">
              <a:avLst/>
            </a:prstGeom>
            <a:noFill/>
            <a:extLst>
              <a:ext uri="{909E8E84-426E-40DD-AFC4-6F175D3DCCD1}">
                <a14:hiddenFill xmlns:a14="http://schemas.microsoft.com/office/drawing/2010/main">
                  <a:solidFill>
                    <a:srgbClr val="FFFFFF"/>
                  </a:solidFill>
                </a14:hiddenFill>
              </a:ext>
            </a:extLst>
          </p:spPr>
        </p:pic>
        <p:sp>
          <p:nvSpPr>
            <p:cNvPr id="41" name="椭圆 40">
              <a:extLst>
                <a:ext uri="{FF2B5EF4-FFF2-40B4-BE49-F238E27FC236}">
                  <a16:creationId xmlns:a16="http://schemas.microsoft.com/office/drawing/2014/main" id="{D50BB277-24D7-67C9-25B2-2958E45B7FEB}"/>
                </a:ext>
              </a:extLst>
            </p:cNvPr>
            <p:cNvSpPr/>
            <p:nvPr/>
          </p:nvSpPr>
          <p:spPr>
            <a:xfrm>
              <a:off x="1937480" y="3814718"/>
              <a:ext cx="374074" cy="473186"/>
            </a:xfrm>
            <a:prstGeom prst="ellipse">
              <a:avLst/>
            </a:prstGeom>
            <a:solidFill>
              <a:srgbClr val="FF0000">
                <a:alpha val="22000"/>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2" name="椭圆 41">
              <a:extLst>
                <a:ext uri="{FF2B5EF4-FFF2-40B4-BE49-F238E27FC236}">
                  <a16:creationId xmlns:a16="http://schemas.microsoft.com/office/drawing/2014/main" id="{7359AF28-18C2-0939-FB67-F29398537240}"/>
                </a:ext>
              </a:extLst>
            </p:cNvPr>
            <p:cNvSpPr/>
            <p:nvPr/>
          </p:nvSpPr>
          <p:spPr>
            <a:xfrm>
              <a:off x="2329264" y="3931352"/>
              <a:ext cx="164088" cy="217093"/>
            </a:xfrm>
            <a:prstGeom prst="ellipse">
              <a:avLst/>
            </a:prstGeom>
            <a:solidFill>
              <a:srgbClr val="FFFF00">
                <a:alpha val="31807"/>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3" name="椭圆 42">
              <a:extLst>
                <a:ext uri="{FF2B5EF4-FFF2-40B4-BE49-F238E27FC236}">
                  <a16:creationId xmlns:a16="http://schemas.microsoft.com/office/drawing/2014/main" id="{DDA791BC-176B-F2FB-A0C3-CB848EFC1AC9}"/>
                </a:ext>
              </a:extLst>
            </p:cNvPr>
            <p:cNvSpPr/>
            <p:nvPr/>
          </p:nvSpPr>
          <p:spPr>
            <a:xfrm>
              <a:off x="2597006" y="3904989"/>
              <a:ext cx="359932" cy="289908"/>
            </a:xfrm>
            <a:prstGeom prst="ellipse">
              <a:avLst/>
            </a:prstGeom>
            <a:solidFill>
              <a:srgbClr val="00B050">
                <a:alpha val="31807"/>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4" name="椭圆 43">
              <a:extLst>
                <a:ext uri="{FF2B5EF4-FFF2-40B4-BE49-F238E27FC236}">
                  <a16:creationId xmlns:a16="http://schemas.microsoft.com/office/drawing/2014/main" id="{668C8710-DE06-618D-B570-ED737DBF9E79}"/>
                </a:ext>
              </a:extLst>
            </p:cNvPr>
            <p:cNvSpPr/>
            <p:nvPr/>
          </p:nvSpPr>
          <p:spPr>
            <a:xfrm>
              <a:off x="2530687" y="4091504"/>
              <a:ext cx="220873" cy="171886"/>
            </a:xfrm>
            <a:prstGeom prst="ellipse">
              <a:avLst/>
            </a:prstGeom>
            <a:solidFill>
              <a:srgbClr val="7030A0">
                <a:alpha val="24924"/>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5" name="椭圆 44">
              <a:extLst>
                <a:ext uri="{FF2B5EF4-FFF2-40B4-BE49-F238E27FC236}">
                  <a16:creationId xmlns:a16="http://schemas.microsoft.com/office/drawing/2014/main" id="{2F41435D-72AA-3001-BEFF-66CFEBB2EC81}"/>
                </a:ext>
              </a:extLst>
            </p:cNvPr>
            <p:cNvSpPr/>
            <p:nvPr/>
          </p:nvSpPr>
          <p:spPr>
            <a:xfrm>
              <a:off x="4070246" y="3888787"/>
              <a:ext cx="620257" cy="473186"/>
            </a:xfrm>
            <a:prstGeom prst="ellipse">
              <a:avLst/>
            </a:prstGeom>
            <a:solidFill>
              <a:schemeClr val="tx1">
                <a:alpha val="13982"/>
              </a:scheme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6" name="椭圆 45">
              <a:extLst>
                <a:ext uri="{FF2B5EF4-FFF2-40B4-BE49-F238E27FC236}">
                  <a16:creationId xmlns:a16="http://schemas.microsoft.com/office/drawing/2014/main" id="{F203E2A7-1925-F710-DB87-3A19D8C4D845}"/>
                </a:ext>
              </a:extLst>
            </p:cNvPr>
            <p:cNvSpPr/>
            <p:nvPr/>
          </p:nvSpPr>
          <p:spPr>
            <a:xfrm>
              <a:off x="4807108" y="3893429"/>
              <a:ext cx="620257" cy="473186"/>
            </a:xfrm>
            <a:prstGeom prst="ellipse">
              <a:avLst/>
            </a:prstGeom>
            <a:solidFill>
              <a:srgbClr val="FFC000">
                <a:alpha val="33000"/>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pic>
          <p:nvPicPr>
            <p:cNvPr id="47" name="Picture 2" descr="Creating neural time series models with Gluon Time Series | AWS ...">
              <a:extLst>
                <a:ext uri="{FF2B5EF4-FFF2-40B4-BE49-F238E27FC236}">
                  <a16:creationId xmlns:a16="http://schemas.microsoft.com/office/drawing/2014/main" id="{622E7305-4864-2277-5752-83EA9573E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752" y="2087035"/>
              <a:ext cx="1272068" cy="7623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reating neural time series models with Gluon Time Series | AWS ...">
              <a:extLst>
                <a:ext uri="{FF2B5EF4-FFF2-40B4-BE49-F238E27FC236}">
                  <a16:creationId xmlns:a16="http://schemas.microsoft.com/office/drawing/2014/main" id="{8E3B214B-BE49-9F8D-76A8-2C7521C20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045" y="2238136"/>
              <a:ext cx="1272068" cy="76232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Sine and Cosine Graphs - MathBitsNotebook(A2 - CCSS Math)">
              <a:extLst>
                <a:ext uri="{FF2B5EF4-FFF2-40B4-BE49-F238E27FC236}">
                  <a16:creationId xmlns:a16="http://schemas.microsoft.com/office/drawing/2014/main" id="{CC6D055C-AC7C-04F3-9214-7439E7681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178" y="2425909"/>
              <a:ext cx="1453139" cy="738399"/>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a:extLst>
                <a:ext uri="{FF2B5EF4-FFF2-40B4-BE49-F238E27FC236}">
                  <a16:creationId xmlns:a16="http://schemas.microsoft.com/office/drawing/2014/main" id="{186E3C4B-1127-F3E9-5B76-730A92F6AA56}"/>
                </a:ext>
              </a:extLst>
            </p:cNvPr>
            <p:cNvPicPr>
              <a:picLocks noChangeAspect="1"/>
            </p:cNvPicPr>
            <p:nvPr/>
          </p:nvPicPr>
          <p:blipFill>
            <a:blip r:embed="rId5"/>
            <a:stretch>
              <a:fillRect/>
            </a:stretch>
          </p:blipFill>
          <p:spPr>
            <a:xfrm>
              <a:off x="3905723" y="2028662"/>
              <a:ext cx="1276534" cy="672856"/>
            </a:xfrm>
            <a:prstGeom prst="rect">
              <a:avLst/>
            </a:prstGeom>
          </p:spPr>
        </p:pic>
        <p:pic>
          <p:nvPicPr>
            <p:cNvPr id="51" name="图片 50">
              <a:extLst>
                <a:ext uri="{FF2B5EF4-FFF2-40B4-BE49-F238E27FC236}">
                  <a16:creationId xmlns:a16="http://schemas.microsoft.com/office/drawing/2014/main" id="{5EC3D6AE-C1BC-CEF0-43CA-FD819F6AEB67}"/>
                </a:ext>
              </a:extLst>
            </p:cNvPr>
            <p:cNvPicPr>
              <a:picLocks noChangeAspect="1"/>
            </p:cNvPicPr>
            <p:nvPr/>
          </p:nvPicPr>
          <p:blipFill>
            <a:blip r:embed="rId5"/>
            <a:stretch>
              <a:fillRect/>
            </a:stretch>
          </p:blipFill>
          <p:spPr>
            <a:xfrm>
              <a:off x="4192082" y="2140393"/>
              <a:ext cx="1276534" cy="672856"/>
            </a:xfrm>
            <a:prstGeom prst="rect">
              <a:avLst/>
            </a:prstGeom>
          </p:spPr>
        </p:pic>
        <p:pic>
          <p:nvPicPr>
            <p:cNvPr id="52" name="图片 51">
              <a:extLst>
                <a:ext uri="{FF2B5EF4-FFF2-40B4-BE49-F238E27FC236}">
                  <a16:creationId xmlns:a16="http://schemas.microsoft.com/office/drawing/2014/main" id="{A8DD864C-3A23-B034-B2D3-B69F74F4E3CD}"/>
                </a:ext>
              </a:extLst>
            </p:cNvPr>
            <p:cNvPicPr>
              <a:picLocks noChangeAspect="1"/>
            </p:cNvPicPr>
            <p:nvPr/>
          </p:nvPicPr>
          <p:blipFill>
            <a:blip r:embed="rId5"/>
            <a:stretch>
              <a:fillRect/>
            </a:stretch>
          </p:blipFill>
          <p:spPr>
            <a:xfrm>
              <a:off x="4588752" y="2276859"/>
              <a:ext cx="1276534" cy="672856"/>
            </a:xfrm>
            <a:prstGeom prst="rect">
              <a:avLst/>
            </a:prstGeom>
          </p:spPr>
        </p:pic>
        <p:sp>
          <p:nvSpPr>
            <p:cNvPr id="53" name="右箭头 52">
              <a:extLst>
                <a:ext uri="{FF2B5EF4-FFF2-40B4-BE49-F238E27FC236}">
                  <a16:creationId xmlns:a16="http://schemas.microsoft.com/office/drawing/2014/main" id="{6AEB7299-BEC3-70F4-2DCA-BC1442733420}"/>
                </a:ext>
              </a:extLst>
            </p:cNvPr>
            <p:cNvSpPr/>
            <p:nvPr/>
          </p:nvSpPr>
          <p:spPr>
            <a:xfrm rot="5400000">
              <a:off x="1995380" y="3409618"/>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pic>
          <p:nvPicPr>
            <p:cNvPr id="54" name="Picture 2" descr="Creating neural time series models with Gluon Time Series | AWS ...">
              <a:extLst>
                <a:ext uri="{FF2B5EF4-FFF2-40B4-BE49-F238E27FC236}">
                  <a16:creationId xmlns:a16="http://schemas.microsoft.com/office/drawing/2014/main" id="{86A5F0EC-48CE-B18B-0C98-D3FE791D4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677" y="2403954"/>
              <a:ext cx="1272068" cy="762323"/>
            </a:xfrm>
            <a:prstGeom prst="rect">
              <a:avLst/>
            </a:prstGeom>
            <a:noFill/>
            <a:extLst>
              <a:ext uri="{909E8E84-426E-40DD-AFC4-6F175D3DCCD1}">
                <a14:hiddenFill xmlns:a14="http://schemas.microsoft.com/office/drawing/2010/main">
                  <a:solidFill>
                    <a:srgbClr val="FFFFFF"/>
                  </a:solidFill>
                </a14:hiddenFill>
              </a:ext>
            </a:extLst>
          </p:spPr>
        </p:pic>
        <p:sp>
          <p:nvSpPr>
            <p:cNvPr id="55" name="文本框 54">
              <a:extLst>
                <a:ext uri="{FF2B5EF4-FFF2-40B4-BE49-F238E27FC236}">
                  <a16:creationId xmlns:a16="http://schemas.microsoft.com/office/drawing/2014/main" id="{9977B043-3557-5A74-C4D6-284C2FCBDCA7}"/>
                </a:ext>
              </a:extLst>
            </p:cNvPr>
            <p:cNvSpPr txBox="1"/>
            <p:nvPr/>
          </p:nvSpPr>
          <p:spPr>
            <a:xfrm>
              <a:off x="5945715" y="1973067"/>
              <a:ext cx="1150325" cy="234491"/>
            </a:xfrm>
            <a:prstGeom prst="rect">
              <a:avLst/>
            </a:prstGeom>
            <a:noFill/>
          </p:spPr>
          <p:txBody>
            <a:bodyPr wrap="square" rtlCol="0">
              <a:spAutoFit/>
            </a:bodyPr>
            <a:lstStyle/>
            <a:p>
              <a:r>
                <a:rPr kumimoji="1" lang="en-US" altLang="zh-CN" sz="1400" dirty="0"/>
                <a:t>Coarse Graining</a:t>
              </a:r>
              <a:endParaRPr kumimoji="1" lang="zh-CN" altLang="en-US" sz="1400" dirty="0"/>
            </a:p>
          </p:txBody>
        </p:sp>
        <p:sp>
          <p:nvSpPr>
            <p:cNvPr id="56" name="文本框 55">
              <a:extLst>
                <a:ext uri="{FF2B5EF4-FFF2-40B4-BE49-F238E27FC236}">
                  <a16:creationId xmlns:a16="http://schemas.microsoft.com/office/drawing/2014/main" id="{76CF34F2-85CD-B3E9-F11E-60B0BB22415B}"/>
                </a:ext>
              </a:extLst>
            </p:cNvPr>
            <p:cNvSpPr txBox="1"/>
            <p:nvPr/>
          </p:nvSpPr>
          <p:spPr>
            <a:xfrm>
              <a:off x="3187381" y="1953056"/>
              <a:ext cx="1150325" cy="234491"/>
            </a:xfrm>
            <a:prstGeom prst="rect">
              <a:avLst/>
            </a:prstGeom>
            <a:noFill/>
          </p:spPr>
          <p:txBody>
            <a:bodyPr wrap="square" rtlCol="0">
              <a:spAutoFit/>
            </a:bodyPr>
            <a:lstStyle/>
            <a:p>
              <a:r>
                <a:rPr kumimoji="1" lang="en-US" altLang="zh-CN" sz="1400" dirty="0"/>
                <a:t>Coarse Graining</a:t>
              </a:r>
              <a:endParaRPr kumimoji="1" lang="zh-CN" altLang="en-US" sz="1400" dirty="0"/>
            </a:p>
          </p:txBody>
        </p:sp>
        <p:sp>
          <p:nvSpPr>
            <p:cNvPr id="57" name="右箭头 56">
              <a:extLst>
                <a:ext uri="{FF2B5EF4-FFF2-40B4-BE49-F238E27FC236}">
                  <a16:creationId xmlns:a16="http://schemas.microsoft.com/office/drawing/2014/main" id="{43798096-DED4-209F-1D9E-9D819BF6873C}"/>
                </a:ext>
              </a:extLst>
            </p:cNvPr>
            <p:cNvSpPr/>
            <p:nvPr/>
          </p:nvSpPr>
          <p:spPr>
            <a:xfrm>
              <a:off x="3466427" y="2484677"/>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58" name="右箭头 57">
              <a:extLst>
                <a:ext uri="{FF2B5EF4-FFF2-40B4-BE49-F238E27FC236}">
                  <a16:creationId xmlns:a16="http://schemas.microsoft.com/office/drawing/2014/main" id="{5732F532-7D57-5750-7866-A22670DDE71F}"/>
                </a:ext>
              </a:extLst>
            </p:cNvPr>
            <p:cNvSpPr/>
            <p:nvPr/>
          </p:nvSpPr>
          <p:spPr>
            <a:xfrm>
              <a:off x="6135805" y="2484397"/>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59" name="文本框 58">
              <a:extLst>
                <a:ext uri="{FF2B5EF4-FFF2-40B4-BE49-F238E27FC236}">
                  <a16:creationId xmlns:a16="http://schemas.microsoft.com/office/drawing/2014/main" id="{D75CAF1E-A0A3-BEB9-3F4E-1DF4D4E26037}"/>
                </a:ext>
              </a:extLst>
            </p:cNvPr>
            <p:cNvSpPr txBox="1"/>
            <p:nvPr/>
          </p:nvSpPr>
          <p:spPr>
            <a:xfrm>
              <a:off x="3680824" y="3222675"/>
              <a:ext cx="893960" cy="398633"/>
            </a:xfrm>
            <a:prstGeom prst="rect">
              <a:avLst/>
            </a:prstGeom>
            <a:noFill/>
          </p:spPr>
          <p:txBody>
            <a:bodyPr wrap="square" rtlCol="0">
              <a:spAutoFit/>
            </a:bodyPr>
            <a:lstStyle/>
            <a:p>
              <a:r>
                <a:rPr kumimoji="1" lang="en-US" altLang="zh-CN" sz="1400" dirty="0"/>
                <a:t>Automated Modelling</a:t>
              </a:r>
              <a:endParaRPr kumimoji="1" lang="zh-CN" altLang="en-US" sz="1400" dirty="0"/>
            </a:p>
          </p:txBody>
        </p:sp>
        <p:sp>
          <p:nvSpPr>
            <p:cNvPr id="60" name="文本框 59">
              <a:extLst>
                <a:ext uri="{FF2B5EF4-FFF2-40B4-BE49-F238E27FC236}">
                  <a16:creationId xmlns:a16="http://schemas.microsoft.com/office/drawing/2014/main" id="{6AB1A326-E07B-5E0E-4CAB-4190CB751EF7}"/>
                </a:ext>
              </a:extLst>
            </p:cNvPr>
            <p:cNvSpPr txBox="1"/>
            <p:nvPr/>
          </p:nvSpPr>
          <p:spPr>
            <a:xfrm>
              <a:off x="814039" y="3221945"/>
              <a:ext cx="893960" cy="398633"/>
            </a:xfrm>
            <a:prstGeom prst="rect">
              <a:avLst/>
            </a:prstGeom>
            <a:noFill/>
          </p:spPr>
          <p:txBody>
            <a:bodyPr wrap="square" rtlCol="0">
              <a:spAutoFit/>
            </a:bodyPr>
            <a:lstStyle/>
            <a:p>
              <a:r>
                <a:rPr kumimoji="1" lang="en-US" altLang="zh-CN" sz="1400" dirty="0"/>
                <a:t>Automated Modelling</a:t>
              </a:r>
              <a:endParaRPr kumimoji="1" lang="zh-CN" altLang="en-US" sz="1400" dirty="0"/>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A4C6631-4FEE-2C1C-62BA-E25593C9FF3E}"/>
                    </a:ext>
                  </a:extLst>
                </p:cNvPr>
                <p:cNvSpPr txBox="1"/>
                <p:nvPr/>
              </p:nvSpPr>
              <p:spPr>
                <a:xfrm>
                  <a:off x="7106165" y="4450044"/>
                  <a:ext cx="841757" cy="311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latin typeface="Cambria Math" panose="02040503050406030204" pitchFamily="18" charset="0"/>
                              </a:rPr>
                            </m:ctrlPr>
                          </m:fPr>
                          <m:num>
                            <m:r>
                              <a:rPr kumimoji="1" lang="en-US" altLang="zh-CN" sz="1400" b="0" i="1" smtClean="0">
                                <a:latin typeface="Cambria Math" panose="02040503050406030204" pitchFamily="18" charset="0"/>
                              </a:rPr>
                              <m:t>𝑑</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𝐿</m:t>
                                </m:r>
                              </m:sub>
                            </m:sSub>
                          </m:num>
                          <m:den>
                            <m:r>
                              <a:rPr kumimoji="1" lang="en-US" altLang="zh-CN" sz="1400" b="0" i="1" smtClean="0">
                                <a:latin typeface="Cambria Math" panose="02040503050406030204" pitchFamily="18" charset="0"/>
                              </a:rPr>
                              <m:t>𝑑𝑡</m:t>
                            </m:r>
                          </m:den>
                        </m:f>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𝑓</m:t>
                            </m:r>
                          </m:e>
                          <m:sub>
                            <m:r>
                              <a:rPr kumimoji="1" lang="en-US" altLang="zh-CN" sz="1400" b="0" i="1" smtClean="0">
                                <a:latin typeface="Cambria Math" panose="02040503050406030204" pitchFamily="18" charset="0"/>
                              </a:rPr>
                              <m:t>𝐿</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i="1">
                                <a:latin typeface="Cambria Math" panose="02040503050406030204" pitchFamily="18" charset="0"/>
                              </a:rPr>
                              <m:t>𝐿</m:t>
                            </m:r>
                          </m:sub>
                        </m:sSub>
                        <m:r>
                          <a:rPr kumimoji="1" lang="en-US" altLang="zh-CN" sz="1400" b="0" i="1" smtClean="0">
                            <a:latin typeface="Cambria Math" panose="02040503050406030204" pitchFamily="18" charset="0"/>
                          </a:rPr>
                          <m:t>)</m:t>
                        </m:r>
                      </m:oMath>
                    </m:oMathPara>
                  </a14:m>
                  <a:endParaRPr kumimoji="1" lang="zh-CN" altLang="en-US" sz="1400" dirty="0"/>
                </a:p>
              </p:txBody>
            </p:sp>
          </mc:Choice>
          <mc:Fallback xmlns="">
            <p:sp>
              <p:nvSpPr>
                <p:cNvPr id="61" name="文本框 60">
                  <a:extLst>
                    <a:ext uri="{FF2B5EF4-FFF2-40B4-BE49-F238E27FC236}">
                      <a16:creationId xmlns:a16="http://schemas.microsoft.com/office/drawing/2014/main" id="{DA4C6631-4FEE-2C1C-62BA-E25593C9FF3E}"/>
                    </a:ext>
                  </a:extLst>
                </p:cNvPr>
                <p:cNvSpPr txBox="1">
                  <a:spLocks noRot="1" noChangeAspect="1" noMove="1" noResize="1" noEditPoints="1" noAdjustHandles="1" noChangeArrowheads="1" noChangeShapeType="1" noTextEdit="1"/>
                </p:cNvSpPr>
                <p:nvPr/>
              </p:nvSpPr>
              <p:spPr>
                <a:xfrm>
                  <a:off x="7106165" y="4450044"/>
                  <a:ext cx="841757" cy="311628"/>
                </a:xfrm>
                <a:prstGeom prst="rect">
                  <a:avLst/>
                </a:prstGeom>
                <a:blipFill>
                  <a:blip r:embed="rId7"/>
                  <a:stretch>
                    <a:fillRect l="-3529" t="-3030" r="-5882"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F1BCD68-30C7-5DE3-046E-749A426C3F96}"/>
                    </a:ext>
                  </a:extLst>
                </p:cNvPr>
                <p:cNvSpPr txBox="1"/>
                <p:nvPr/>
              </p:nvSpPr>
              <p:spPr>
                <a:xfrm>
                  <a:off x="4203565" y="4462707"/>
                  <a:ext cx="943374" cy="311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latin typeface="Cambria Math" panose="02040503050406030204" pitchFamily="18" charset="0"/>
                              </a:rPr>
                            </m:ctrlPr>
                          </m:fPr>
                          <m:num>
                            <m:r>
                              <a:rPr kumimoji="1" lang="en-US" altLang="zh-CN" sz="1400" b="0" i="1" smtClean="0">
                                <a:latin typeface="Cambria Math" panose="02040503050406030204" pitchFamily="18" charset="0"/>
                              </a:rPr>
                              <m:t>𝑑</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𝑀</m:t>
                                </m:r>
                              </m:sub>
                            </m:sSub>
                          </m:num>
                          <m:den>
                            <m:r>
                              <a:rPr kumimoji="1" lang="en-US" altLang="zh-CN" sz="1400" b="0" i="1" smtClean="0">
                                <a:latin typeface="Cambria Math" panose="02040503050406030204" pitchFamily="18" charset="0"/>
                              </a:rPr>
                              <m:t>𝑑𝑡</m:t>
                            </m:r>
                          </m:den>
                        </m:f>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𝑓</m:t>
                            </m:r>
                          </m:e>
                          <m:sub>
                            <m:r>
                              <a:rPr kumimoji="1" lang="en-US" altLang="zh-CN" sz="1400" b="0" i="1" smtClean="0">
                                <a:latin typeface="Cambria Math" panose="02040503050406030204" pitchFamily="18" charset="0"/>
                              </a:rPr>
                              <m:t>𝑀</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𝑀</m:t>
                            </m:r>
                          </m:sub>
                        </m:sSub>
                        <m:r>
                          <a:rPr kumimoji="1" lang="en-US" altLang="zh-CN" sz="1400" b="0" i="1" smtClean="0">
                            <a:latin typeface="Cambria Math" panose="02040503050406030204" pitchFamily="18" charset="0"/>
                          </a:rPr>
                          <m:t>)</m:t>
                        </m:r>
                      </m:oMath>
                    </m:oMathPara>
                  </a14:m>
                  <a:endParaRPr kumimoji="1" lang="zh-CN" altLang="en-US" sz="1400" dirty="0"/>
                </a:p>
              </p:txBody>
            </p:sp>
          </mc:Choice>
          <mc:Fallback xmlns="">
            <p:sp>
              <p:nvSpPr>
                <p:cNvPr id="62" name="文本框 61">
                  <a:extLst>
                    <a:ext uri="{FF2B5EF4-FFF2-40B4-BE49-F238E27FC236}">
                      <a16:creationId xmlns:a16="http://schemas.microsoft.com/office/drawing/2014/main" id="{8F1BCD68-30C7-5DE3-046E-749A426C3F96}"/>
                    </a:ext>
                  </a:extLst>
                </p:cNvPr>
                <p:cNvSpPr txBox="1">
                  <a:spLocks noRot="1" noChangeAspect="1" noMove="1" noResize="1" noEditPoints="1" noAdjustHandles="1" noChangeArrowheads="1" noChangeShapeType="1" noTextEdit="1"/>
                </p:cNvSpPr>
                <p:nvPr/>
              </p:nvSpPr>
              <p:spPr>
                <a:xfrm>
                  <a:off x="4203565" y="4462707"/>
                  <a:ext cx="943374" cy="311628"/>
                </a:xfrm>
                <a:prstGeom prst="rect">
                  <a:avLst/>
                </a:prstGeom>
                <a:blipFill>
                  <a:blip r:embed="rId8"/>
                  <a:stretch>
                    <a:fillRect l="-3158" t="-2941" r="-5263"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3BA12EC4-F6D8-8E09-C92E-2FAAA5DE4210}"/>
                    </a:ext>
                  </a:extLst>
                </p:cNvPr>
                <p:cNvSpPr txBox="1"/>
                <p:nvPr/>
              </p:nvSpPr>
              <p:spPr>
                <a:xfrm>
                  <a:off x="1583574" y="4450044"/>
                  <a:ext cx="819505" cy="3116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latin typeface="Cambria Math" panose="02040503050406030204" pitchFamily="18" charset="0"/>
                              </a:rPr>
                            </m:ctrlPr>
                          </m:fPr>
                          <m:num>
                            <m:r>
                              <a:rPr kumimoji="1" lang="en-US" altLang="zh-CN" sz="1400" b="0" i="1" smtClean="0">
                                <a:latin typeface="Cambria Math" panose="02040503050406030204" pitchFamily="18" charset="0"/>
                              </a:rPr>
                              <m:t>𝑑</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𝑆</m:t>
                                </m:r>
                              </m:sub>
                            </m:sSub>
                          </m:num>
                          <m:den>
                            <m:r>
                              <a:rPr kumimoji="1" lang="en-US" altLang="zh-CN" sz="1400" b="0" i="1" smtClean="0">
                                <a:latin typeface="Cambria Math" panose="02040503050406030204" pitchFamily="18" charset="0"/>
                              </a:rPr>
                              <m:t>𝑑𝑡</m:t>
                            </m:r>
                          </m:den>
                        </m:f>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𝑓</m:t>
                            </m:r>
                          </m:e>
                          <m:sub>
                            <m:r>
                              <a:rPr kumimoji="1" lang="en-US" altLang="zh-CN" sz="1400" b="0" i="1" smtClean="0">
                                <a:latin typeface="Cambria Math" panose="02040503050406030204" pitchFamily="18" charset="0"/>
                              </a:rPr>
                              <m:t>𝑆</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𝑆</m:t>
                            </m:r>
                          </m:sub>
                        </m:sSub>
                        <m:r>
                          <a:rPr kumimoji="1" lang="en-US" altLang="zh-CN" sz="1400" b="0" i="1" smtClean="0">
                            <a:latin typeface="Cambria Math" panose="02040503050406030204" pitchFamily="18" charset="0"/>
                          </a:rPr>
                          <m:t>)</m:t>
                        </m:r>
                      </m:oMath>
                    </m:oMathPara>
                  </a14:m>
                  <a:endParaRPr kumimoji="1" lang="zh-CN" altLang="en-US" sz="1400" dirty="0"/>
                </a:p>
              </p:txBody>
            </p:sp>
          </mc:Choice>
          <mc:Fallback xmlns="">
            <p:sp>
              <p:nvSpPr>
                <p:cNvPr id="63" name="文本框 62">
                  <a:extLst>
                    <a:ext uri="{FF2B5EF4-FFF2-40B4-BE49-F238E27FC236}">
                      <a16:creationId xmlns:a16="http://schemas.microsoft.com/office/drawing/2014/main" id="{3BA12EC4-F6D8-8E09-C92E-2FAAA5DE4210}"/>
                    </a:ext>
                  </a:extLst>
                </p:cNvPr>
                <p:cNvSpPr txBox="1">
                  <a:spLocks noRot="1" noChangeAspect="1" noMove="1" noResize="1" noEditPoints="1" noAdjustHandles="1" noChangeArrowheads="1" noChangeShapeType="1" noTextEdit="1"/>
                </p:cNvSpPr>
                <p:nvPr/>
              </p:nvSpPr>
              <p:spPr>
                <a:xfrm>
                  <a:off x="1583574" y="4450044"/>
                  <a:ext cx="819505" cy="311628"/>
                </a:xfrm>
                <a:prstGeom prst="rect">
                  <a:avLst/>
                </a:prstGeom>
                <a:blipFill>
                  <a:blip r:embed="rId9"/>
                  <a:stretch>
                    <a:fillRect l="-4878" t="-3030" r="-7317" b="-15152"/>
                  </a:stretch>
                </a:blipFill>
              </p:spPr>
              <p:txBody>
                <a:bodyPr/>
                <a:lstStyle/>
                <a:p>
                  <a:r>
                    <a:rPr lang="zh-CN" altLang="en-US">
                      <a:noFill/>
                    </a:rPr>
                    <a:t> </a:t>
                  </a:r>
                </a:p>
              </p:txBody>
            </p:sp>
          </mc:Fallback>
        </mc:AlternateContent>
        <p:sp>
          <p:nvSpPr>
            <p:cNvPr id="64" name="右箭头 63">
              <a:extLst>
                <a:ext uri="{FF2B5EF4-FFF2-40B4-BE49-F238E27FC236}">
                  <a16:creationId xmlns:a16="http://schemas.microsoft.com/office/drawing/2014/main" id="{91D02356-0333-295E-90F7-359B6EC0E5A4}"/>
                </a:ext>
              </a:extLst>
            </p:cNvPr>
            <p:cNvSpPr/>
            <p:nvPr/>
          </p:nvSpPr>
          <p:spPr>
            <a:xfrm rot="5400000">
              <a:off x="4628811" y="3411136"/>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65" name="文本框 64">
              <a:extLst>
                <a:ext uri="{FF2B5EF4-FFF2-40B4-BE49-F238E27FC236}">
                  <a16:creationId xmlns:a16="http://schemas.microsoft.com/office/drawing/2014/main" id="{D4579249-718C-1FDC-949A-E18F6D71F6BA}"/>
                </a:ext>
              </a:extLst>
            </p:cNvPr>
            <p:cNvSpPr txBox="1"/>
            <p:nvPr/>
          </p:nvSpPr>
          <p:spPr>
            <a:xfrm>
              <a:off x="6366004" y="3265412"/>
              <a:ext cx="893960" cy="398633"/>
            </a:xfrm>
            <a:prstGeom prst="rect">
              <a:avLst/>
            </a:prstGeom>
            <a:noFill/>
          </p:spPr>
          <p:txBody>
            <a:bodyPr wrap="square" rtlCol="0">
              <a:spAutoFit/>
            </a:bodyPr>
            <a:lstStyle/>
            <a:p>
              <a:r>
                <a:rPr kumimoji="1" lang="en-US" altLang="zh-CN" sz="1400" dirty="0"/>
                <a:t>Automated Modelling</a:t>
              </a:r>
              <a:endParaRPr kumimoji="1" lang="zh-CN" altLang="en-US" sz="1400" dirty="0"/>
            </a:p>
          </p:txBody>
        </p:sp>
        <p:sp>
          <p:nvSpPr>
            <p:cNvPr id="68" name="右箭头 67">
              <a:extLst>
                <a:ext uri="{FF2B5EF4-FFF2-40B4-BE49-F238E27FC236}">
                  <a16:creationId xmlns:a16="http://schemas.microsoft.com/office/drawing/2014/main" id="{FD7A5347-81BC-A2AF-7078-E584BE3F9287}"/>
                </a:ext>
              </a:extLst>
            </p:cNvPr>
            <p:cNvSpPr/>
            <p:nvPr/>
          </p:nvSpPr>
          <p:spPr>
            <a:xfrm rot="5400000">
              <a:off x="7391324" y="3521683"/>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pic>
        <p:nvPicPr>
          <p:cNvPr id="2" name="图片 1">
            <a:extLst>
              <a:ext uri="{FF2B5EF4-FFF2-40B4-BE49-F238E27FC236}">
                <a16:creationId xmlns:a16="http://schemas.microsoft.com/office/drawing/2014/main" id="{58911350-EB47-A559-9DAC-FB3B3A0AA0B0}"/>
              </a:ext>
            </a:extLst>
          </p:cNvPr>
          <p:cNvPicPr>
            <a:picLocks noChangeAspect="1"/>
          </p:cNvPicPr>
          <p:nvPr/>
        </p:nvPicPr>
        <p:blipFill>
          <a:blip r:embed="rId10"/>
          <a:stretch>
            <a:fillRect/>
          </a:stretch>
        </p:blipFill>
        <p:spPr>
          <a:xfrm>
            <a:off x="11502886" y="6303184"/>
            <a:ext cx="465794" cy="465794"/>
          </a:xfrm>
          <a:prstGeom prst="rect">
            <a:avLst/>
          </a:prstGeom>
        </p:spPr>
      </p:pic>
      <p:pic>
        <p:nvPicPr>
          <p:cNvPr id="70" name="Picture 5" descr="Z:\e\建院\logo\uplogo copy.png">
            <a:extLst>
              <a:ext uri="{FF2B5EF4-FFF2-40B4-BE49-F238E27FC236}">
                <a16:creationId xmlns:a16="http://schemas.microsoft.com/office/drawing/2014/main" id="{BB5906A0-2B95-8BA1-5277-8C64FBB563B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文本框 66">
            <a:extLst>
              <a:ext uri="{FF2B5EF4-FFF2-40B4-BE49-F238E27FC236}">
                <a16:creationId xmlns:a16="http://schemas.microsoft.com/office/drawing/2014/main" id="{9A4F3E7C-CB53-4542-0E9D-3E206BDD645F}"/>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spTree>
    <p:extLst>
      <p:ext uri="{BB962C8B-B14F-4D97-AF65-F5344CB8AC3E}">
        <p14:creationId xmlns:p14="http://schemas.microsoft.com/office/powerpoint/2010/main" val="36493199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276999"/>
          </a:xfrm>
          <a:prstGeom prst="rect">
            <a:avLst/>
          </a:prstGeom>
        </p:spPr>
        <p:txBody>
          <a:bodyPr wrap="square">
            <a:spAutoFit/>
          </a:bodyPr>
          <a:lstStyle/>
          <a:p>
            <a:r>
              <a:rPr lang="en" altLang="zh-CN" sz="1200" dirty="0">
                <a:latin typeface="Source Sans Pro" panose="020B0503030403020204" pitchFamily="34" charset="0"/>
              </a:rPr>
              <a:t>https://</a:t>
            </a:r>
            <a:r>
              <a:rPr lang="en" altLang="zh-CN" sz="1200" dirty="0" err="1">
                <a:latin typeface="Source Sans Pro" panose="020B0503030403020204" pitchFamily="34" charset="0"/>
              </a:rPr>
              <a:t>arxiv.org</a:t>
            </a:r>
            <a:r>
              <a:rPr lang="en" altLang="zh-CN" sz="1200" dirty="0">
                <a:latin typeface="Source Sans Pro" panose="020B0503030403020204" pitchFamily="34" charset="0"/>
              </a:rPr>
              <a:t>/abs/2101.04264v1</a:t>
            </a:r>
            <a:endParaRPr lang="zh-CN" altLang="en-US" sz="1200" dirty="0"/>
          </a:p>
        </p:txBody>
      </p:sp>
      <p:pic>
        <p:nvPicPr>
          <p:cNvPr id="2" name="图片 1">
            <a:extLst>
              <a:ext uri="{FF2B5EF4-FFF2-40B4-BE49-F238E27FC236}">
                <a16:creationId xmlns:a16="http://schemas.microsoft.com/office/drawing/2014/main" id="{9275AC0C-2C5C-439C-DF6D-A030C2EFF9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4829" y="1623112"/>
            <a:ext cx="5410192" cy="3780456"/>
          </a:xfrm>
          <a:prstGeom prst="rect">
            <a:avLst/>
          </a:prstGeom>
        </p:spPr>
      </p:pic>
      <p:pic>
        <p:nvPicPr>
          <p:cNvPr id="70" name="图片 69">
            <a:extLst>
              <a:ext uri="{FF2B5EF4-FFF2-40B4-BE49-F238E27FC236}">
                <a16:creationId xmlns:a16="http://schemas.microsoft.com/office/drawing/2014/main" id="{1DAC798E-528D-0AFD-CB84-25DC46BA7E1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1953" y="1967877"/>
            <a:ext cx="4894239" cy="3435691"/>
          </a:xfrm>
          <a:prstGeom prst="rect">
            <a:avLst/>
          </a:prstGeom>
        </p:spPr>
      </p:pic>
      <p:pic>
        <p:nvPicPr>
          <p:cNvPr id="3" name="图片 2">
            <a:extLst>
              <a:ext uri="{FF2B5EF4-FFF2-40B4-BE49-F238E27FC236}">
                <a16:creationId xmlns:a16="http://schemas.microsoft.com/office/drawing/2014/main" id="{63EA2E8D-65BB-ADEA-9481-84C7A04F12E7}"/>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07110EC6-6023-5A06-534F-AE005F0DC44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1565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Skeleton-based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action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recognition</a:t>
            </a:r>
            <a:r>
              <a:rPr lang="zh-CN" altLang="en-US" sz="3600" dirty="0">
                <a:solidFill>
                  <a:srgbClr val="C00000"/>
                </a:solidFill>
                <a:latin typeface="微软雅黑" panose="020B0503020204020204" pitchFamily="34" charset="-122"/>
                <a:ea typeface="微软雅黑" panose="020B0503020204020204" pitchFamily="34" charset="-122"/>
              </a:rPr>
              <a:t> </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276999"/>
          </a:xfrm>
          <a:prstGeom prst="rect">
            <a:avLst/>
          </a:prstGeom>
        </p:spPr>
        <p:txBody>
          <a:bodyPr wrap="square">
            <a:spAutoFit/>
          </a:bodyPr>
          <a:lstStyle/>
          <a:p>
            <a:r>
              <a:rPr lang="en" altLang="zh-CN" sz="1200" dirty="0">
                <a:latin typeface="Source Sans Pro" panose="020B0503030403020204" pitchFamily="34" charset="0"/>
              </a:rPr>
              <a:t>https://</a:t>
            </a:r>
            <a:r>
              <a:rPr lang="en" altLang="zh-CN" sz="1200" dirty="0" err="1">
                <a:latin typeface="Source Sans Pro" panose="020B0503030403020204" pitchFamily="34" charset="0"/>
              </a:rPr>
              <a:t>arxiv.org</a:t>
            </a:r>
            <a:r>
              <a:rPr lang="en" altLang="zh-CN" sz="1200" dirty="0">
                <a:latin typeface="Source Sans Pro" panose="020B0503030403020204" pitchFamily="34" charset="0"/>
              </a:rPr>
              <a:t>/abs/2206.13028</a:t>
            </a:r>
            <a:endParaRPr lang="zh-CN" altLang="en-US" sz="1200" dirty="0"/>
          </a:p>
        </p:txBody>
      </p:sp>
      <p:pic>
        <p:nvPicPr>
          <p:cNvPr id="3" name="图片 2">
            <a:extLst>
              <a:ext uri="{FF2B5EF4-FFF2-40B4-BE49-F238E27FC236}">
                <a16:creationId xmlns:a16="http://schemas.microsoft.com/office/drawing/2014/main" id="{C1C456E9-F158-2FE3-7FA7-1D8E571717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4829" y="1640816"/>
            <a:ext cx="4666644" cy="3883315"/>
          </a:xfrm>
          <a:prstGeom prst="rect">
            <a:avLst/>
          </a:prstGeom>
        </p:spPr>
      </p:pic>
      <p:pic>
        <p:nvPicPr>
          <p:cNvPr id="4" name="图片 3">
            <a:extLst>
              <a:ext uri="{FF2B5EF4-FFF2-40B4-BE49-F238E27FC236}">
                <a16:creationId xmlns:a16="http://schemas.microsoft.com/office/drawing/2014/main" id="{7CE98FA1-514A-64AC-DC27-7C3B06F231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8062" y="1241828"/>
            <a:ext cx="4904633" cy="2225544"/>
          </a:xfrm>
          <a:prstGeom prst="rect">
            <a:avLst/>
          </a:prstGeom>
        </p:spPr>
      </p:pic>
      <p:pic>
        <p:nvPicPr>
          <p:cNvPr id="5" name="图片 4">
            <a:extLst>
              <a:ext uri="{FF2B5EF4-FFF2-40B4-BE49-F238E27FC236}">
                <a16:creationId xmlns:a16="http://schemas.microsoft.com/office/drawing/2014/main" id="{3B02C7F7-7BC1-E750-20E1-0F125D69B9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14539" y="3749110"/>
            <a:ext cx="6221506" cy="2176387"/>
          </a:xfrm>
          <a:prstGeom prst="rect">
            <a:avLst/>
          </a:prstGeom>
        </p:spPr>
      </p:pic>
      <p:pic>
        <p:nvPicPr>
          <p:cNvPr id="2" name="图片 1">
            <a:extLst>
              <a:ext uri="{FF2B5EF4-FFF2-40B4-BE49-F238E27FC236}">
                <a16:creationId xmlns:a16="http://schemas.microsoft.com/office/drawing/2014/main" id="{F12AFDCB-01CF-4773-E621-A9A3BC765761}"/>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0AF87E5-4923-CBE9-2506-FD8DB2B13EC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2822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U-Net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276999"/>
          </a:xfrm>
          <a:prstGeom prst="rect">
            <a:avLst/>
          </a:prstGeom>
        </p:spPr>
        <p:txBody>
          <a:bodyPr wrap="square">
            <a:spAutoFit/>
          </a:bodyPr>
          <a:lstStyle/>
          <a:p>
            <a:r>
              <a:rPr lang="en" altLang="zh-CN" sz="1200" b="0" i="0" u="none" strike="noStrike" dirty="0">
                <a:solidFill>
                  <a:srgbClr val="4EA1DB"/>
                </a:solidFill>
                <a:effectLst/>
                <a:latin typeface="-apple-system"/>
                <a:hlinkClick r:id="rId3"/>
              </a:rPr>
              <a:t>https://arxiv.org/abs/1905.05178</a:t>
            </a:r>
            <a:endParaRPr lang="zh-CN" altLang="en-US" sz="1200" dirty="0"/>
          </a:p>
        </p:txBody>
      </p:sp>
      <p:pic>
        <p:nvPicPr>
          <p:cNvPr id="2" name="图片 1">
            <a:extLst>
              <a:ext uri="{FF2B5EF4-FFF2-40B4-BE49-F238E27FC236}">
                <a16:creationId xmlns:a16="http://schemas.microsoft.com/office/drawing/2014/main" id="{276AF9F7-66CC-F014-E901-E9A0CC580A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4039" y="1478697"/>
            <a:ext cx="9992477" cy="4193812"/>
          </a:xfrm>
          <a:prstGeom prst="rect">
            <a:avLst/>
          </a:prstGeom>
        </p:spPr>
      </p:pic>
      <p:pic>
        <p:nvPicPr>
          <p:cNvPr id="3" name="图片 2">
            <a:extLst>
              <a:ext uri="{FF2B5EF4-FFF2-40B4-BE49-F238E27FC236}">
                <a16:creationId xmlns:a16="http://schemas.microsoft.com/office/drawing/2014/main" id="{E8A5FB9B-21C5-A397-411B-312FA7F572A5}"/>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78B388B1-9BB4-B688-98F9-F361348EEDF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545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U-Net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338554"/>
          </a:xfrm>
          <a:prstGeom prst="rect">
            <a:avLst/>
          </a:prstGeom>
        </p:spPr>
        <p:txBody>
          <a:bodyPr wrap="square">
            <a:spAutoFit/>
          </a:bodyPr>
          <a:lstStyle/>
          <a:p>
            <a:r>
              <a:rPr lang="en" altLang="zh-CN" sz="1600" b="0" i="0" u="none" strike="noStrike" dirty="0">
                <a:solidFill>
                  <a:srgbClr val="4EA1DB"/>
                </a:solidFill>
                <a:effectLst/>
                <a:latin typeface="-apple-system"/>
              </a:rPr>
              <a:t>https://</a:t>
            </a:r>
            <a:r>
              <a:rPr lang="en" altLang="zh-CN" sz="1600" b="0" i="0" u="none" strike="noStrike" dirty="0" err="1">
                <a:solidFill>
                  <a:srgbClr val="4EA1DB"/>
                </a:solidFill>
                <a:effectLst/>
                <a:latin typeface="-apple-system"/>
              </a:rPr>
              <a:t>arxiv.org</a:t>
            </a:r>
            <a:r>
              <a:rPr lang="en" altLang="zh-CN" sz="1600" b="0" i="0" u="none" strike="noStrike" dirty="0">
                <a:solidFill>
                  <a:srgbClr val="4EA1DB"/>
                </a:solidFill>
                <a:effectLst/>
                <a:latin typeface="-apple-system"/>
              </a:rPr>
              <a:t>/abs/1505.04597</a:t>
            </a:r>
            <a:endParaRPr lang="zh-CN" altLang="en-US" sz="1600" dirty="0"/>
          </a:p>
        </p:txBody>
      </p:sp>
      <p:pic>
        <p:nvPicPr>
          <p:cNvPr id="7170" name="Picture 2" descr="深度学习U-Net方法及其在高分辨卫星影像分类中的应用">
            <a:extLst>
              <a:ext uri="{FF2B5EF4-FFF2-40B4-BE49-F238E27FC236}">
                <a16:creationId xmlns:a16="http://schemas.microsoft.com/office/drawing/2014/main" id="{86ECDBBF-3C9D-266F-72D8-A3977B4BF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911" y="1285860"/>
            <a:ext cx="9005595" cy="450162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BF5B72D6-2B54-A96B-9CB6-6FE0E2136124}"/>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3" name="Picture 5" descr="Z:\e\建院\logo\uplogo copy.png">
            <a:extLst>
              <a:ext uri="{FF2B5EF4-FFF2-40B4-BE49-F238E27FC236}">
                <a16:creationId xmlns:a16="http://schemas.microsoft.com/office/drawing/2014/main" id="{EFEB29F3-3691-71CA-E7DD-876C970195B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4136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53047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Down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ABA70564-AE04-29B8-0C7B-50280AB37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911" y="1859745"/>
            <a:ext cx="9317047" cy="39063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4839B26-3A2F-5ADD-EBD4-BE85FDFC7A83}"/>
              </a:ext>
            </a:extLst>
          </p:cNvPr>
          <p:cNvSpPr/>
          <p:nvPr/>
        </p:nvSpPr>
        <p:spPr>
          <a:xfrm>
            <a:off x="724829" y="6308239"/>
            <a:ext cx="8305109" cy="276999"/>
          </a:xfrm>
          <a:prstGeom prst="rect">
            <a:avLst/>
          </a:prstGeom>
        </p:spPr>
        <p:txBody>
          <a:bodyPr wrap="square">
            <a:spAutoFit/>
          </a:bodyPr>
          <a:lstStyle/>
          <a:p>
            <a:r>
              <a:rPr lang="en" altLang="zh-CN" sz="1200" b="0" i="0" u="none" strike="noStrike" dirty="0">
                <a:solidFill>
                  <a:srgbClr val="4EA1DB"/>
                </a:solidFill>
                <a:effectLst/>
                <a:latin typeface="-apple-system"/>
                <a:hlinkClick r:id="rId4"/>
              </a:rPr>
              <a:t>https://arxiv.org/abs/1905.05178</a:t>
            </a:r>
            <a:endParaRPr lang="zh-CN" altLang="en-US" sz="1200" dirty="0"/>
          </a:p>
        </p:txBody>
      </p:sp>
      <p:pic>
        <p:nvPicPr>
          <p:cNvPr id="3" name="图片 2">
            <a:extLst>
              <a:ext uri="{FF2B5EF4-FFF2-40B4-BE49-F238E27FC236}">
                <a16:creationId xmlns:a16="http://schemas.microsoft.com/office/drawing/2014/main" id="{494D8860-7EFC-8B9D-5A01-6A9DF22D0228}"/>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D31CC6C1-90B0-4300-9371-7680270C05F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12100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53047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Down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04839B26-3A2F-5ADD-EBD4-BE85FDFC7A83}"/>
              </a:ext>
            </a:extLst>
          </p:cNvPr>
          <p:cNvSpPr/>
          <p:nvPr/>
        </p:nvSpPr>
        <p:spPr>
          <a:xfrm>
            <a:off x="724829" y="6308239"/>
            <a:ext cx="8305109" cy="276999"/>
          </a:xfrm>
          <a:prstGeom prst="rect">
            <a:avLst/>
          </a:prstGeom>
        </p:spPr>
        <p:txBody>
          <a:bodyPr wrap="square">
            <a:spAutoFit/>
          </a:bodyPr>
          <a:lstStyle/>
          <a:p>
            <a:r>
              <a:rPr lang="en" altLang="zh-CN" sz="1200" b="0" i="0" u="none" strike="noStrike" dirty="0">
                <a:solidFill>
                  <a:srgbClr val="4EA1DB"/>
                </a:solidFill>
                <a:effectLst/>
                <a:latin typeface="-apple-system"/>
                <a:hlinkClick r:id="rId3"/>
              </a:rPr>
              <a:t>https://arxiv.org/abs/1905.05178</a:t>
            </a:r>
            <a:endParaRPr lang="zh-CN" altLang="en-US" sz="1200" dirty="0"/>
          </a:p>
        </p:txBody>
      </p:sp>
      <p:pic>
        <p:nvPicPr>
          <p:cNvPr id="10242" name="Picture 2">
            <a:extLst>
              <a:ext uri="{FF2B5EF4-FFF2-40B4-BE49-F238E27FC236}">
                <a16:creationId xmlns:a16="http://schemas.microsoft.com/office/drawing/2014/main" id="{0D4E2F14-4C68-E402-5782-D77E30FB1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19" y="1554744"/>
            <a:ext cx="9172074" cy="385155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9C3B360-00AA-3038-51AF-AF94324C1C04}"/>
              </a:ext>
            </a:extLst>
          </p:cNvPr>
          <p:cNvPicPr>
            <a:picLocks noChangeAspect="1"/>
          </p:cNvPicPr>
          <p:nvPr/>
        </p:nvPicPr>
        <p:blipFill>
          <a:blip r:embed="rId5"/>
          <a:stretch>
            <a:fillRect/>
          </a:stretch>
        </p:blipFill>
        <p:spPr>
          <a:xfrm>
            <a:off x="9932475" y="3865446"/>
            <a:ext cx="1855919" cy="1789039"/>
          </a:xfrm>
          <a:prstGeom prst="rect">
            <a:avLst/>
          </a:prstGeom>
        </p:spPr>
      </p:pic>
      <p:pic>
        <p:nvPicPr>
          <p:cNvPr id="4" name="图片 3">
            <a:extLst>
              <a:ext uri="{FF2B5EF4-FFF2-40B4-BE49-F238E27FC236}">
                <a16:creationId xmlns:a16="http://schemas.microsoft.com/office/drawing/2014/main" id="{95D5B85A-5345-A793-2C7E-08F684454364}"/>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36A66CAD-68A6-1AFB-7377-4BD5EA391D5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6431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Whole Picture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276999"/>
          </a:xfrm>
          <a:prstGeom prst="rect">
            <a:avLst/>
          </a:prstGeom>
        </p:spPr>
        <p:txBody>
          <a:bodyPr wrap="square">
            <a:spAutoFit/>
          </a:bodyPr>
          <a:lstStyle/>
          <a:p>
            <a:r>
              <a:rPr lang="en" altLang="zh-CN" sz="1200" b="0" i="0" u="none" strike="noStrike" dirty="0">
                <a:solidFill>
                  <a:srgbClr val="4EA1DB"/>
                </a:solidFill>
                <a:effectLst/>
                <a:latin typeface="-apple-system"/>
                <a:hlinkClick r:id="rId3"/>
              </a:rPr>
              <a:t>https://arxiv.org/abs/1905.05178</a:t>
            </a:r>
            <a:endParaRPr lang="zh-CN" altLang="en-US" sz="1200" dirty="0"/>
          </a:p>
        </p:txBody>
      </p:sp>
      <p:pic>
        <p:nvPicPr>
          <p:cNvPr id="2" name="图片 1">
            <a:extLst>
              <a:ext uri="{FF2B5EF4-FFF2-40B4-BE49-F238E27FC236}">
                <a16:creationId xmlns:a16="http://schemas.microsoft.com/office/drawing/2014/main" id="{276AF9F7-66CC-F014-E901-E9A0CC580A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4039" y="1478697"/>
            <a:ext cx="9992477" cy="4193812"/>
          </a:xfrm>
          <a:prstGeom prst="rect">
            <a:avLst/>
          </a:prstGeom>
        </p:spPr>
      </p:pic>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6090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29" y="6366604"/>
            <a:ext cx="8305109" cy="253916"/>
          </a:xfrm>
          <a:prstGeom prst="rect">
            <a:avLst/>
          </a:prstGeom>
        </p:spPr>
        <p:txBody>
          <a:bodyPr wrap="square">
            <a:spAutoFit/>
          </a:bodyPr>
          <a:lstStyle/>
          <a:p>
            <a:r>
              <a:rPr lang="zh-CN" altLang="en-US" sz="1050" dirty="0"/>
              <a:t>https://journals.aps.org/prl/abstract/10.1103/PhysRevLett.124.010508</a:t>
            </a:r>
          </a:p>
        </p:txBody>
      </p: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7E683641-8B75-2D11-59BA-D0FAD5B204B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5489" y="1568393"/>
            <a:ext cx="5518620" cy="4048519"/>
          </a:xfrm>
          <a:prstGeom prst="rect">
            <a:avLst/>
          </a:prstGeom>
        </p:spPr>
      </p:pic>
      <p:pic>
        <p:nvPicPr>
          <p:cNvPr id="6" name="图片 5">
            <a:extLst>
              <a:ext uri="{FF2B5EF4-FFF2-40B4-BE49-F238E27FC236}">
                <a16:creationId xmlns:a16="http://schemas.microsoft.com/office/drawing/2014/main" id="{9803CCC4-17CB-1ED7-18A6-97E20228B04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84109" y="166451"/>
            <a:ext cx="6558368" cy="3031475"/>
          </a:xfrm>
          <a:prstGeom prst="rect">
            <a:avLst/>
          </a:prstGeom>
        </p:spPr>
      </p:pic>
      <p:pic>
        <p:nvPicPr>
          <p:cNvPr id="10" name="图片 9">
            <a:extLst>
              <a:ext uri="{FF2B5EF4-FFF2-40B4-BE49-F238E27FC236}">
                <a16:creationId xmlns:a16="http://schemas.microsoft.com/office/drawing/2014/main" id="{B8B02661-45C1-995E-452D-AF6EBEAD4B3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4109" y="3031434"/>
            <a:ext cx="4938495" cy="3052436"/>
          </a:xfrm>
          <a:prstGeom prst="rect">
            <a:avLst/>
          </a:prstGeom>
        </p:spPr>
      </p:pic>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Learning More Effective Dynamics on Macro-scale</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996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complexity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science?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A6EEE77-B749-CF22-4FA8-0A61ED70CD1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2" name="图片 11">
            <a:extLst>
              <a:ext uri="{FF2B5EF4-FFF2-40B4-BE49-F238E27FC236}">
                <a16:creationId xmlns:a16="http://schemas.microsoft.com/office/drawing/2014/main" id="{FD4D082B-279D-62DA-F398-BF0748853B7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6DAFE2B0-AF28-8F59-0D8F-6EC86AA8DD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a:extLst>
              <a:ext uri="{FF2B5EF4-FFF2-40B4-BE49-F238E27FC236}">
                <a16:creationId xmlns:a16="http://schemas.microsoft.com/office/drawing/2014/main" id="{BB4CEAA2-0AB7-0D4A-4A9B-1EA196C82B86}"/>
              </a:ext>
            </a:extLst>
          </p:cNvPr>
          <p:cNvSpPr/>
          <p:nvPr/>
        </p:nvSpPr>
        <p:spPr>
          <a:xfrm>
            <a:off x="3620895" y="1823956"/>
            <a:ext cx="1699847" cy="1676400"/>
          </a:xfrm>
          <a:prstGeom prst="ellipse">
            <a:avLst/>
          </a:prstGeom>
          <a:solidFill>
            <a:schemeClr val="tx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系统科学</a:t>
            </a:r>
          </a:p>
        </p:txBody>
      </p:sp>
      <p:sp>
        <p:nvSpPr>
          <p:cNvPr id="18" name="椭圆 17">
            <a:extLst>
              <a:ext uri="{FF2B5EF4-FFF2-40B4-BE49-F238E27FC236}">
                <a16:creationId xmlns:a16="http://schemas.microsoft.com/office/drawing/2014/main" id="{A8F1B9BD-DEC3-EB10-22F9-CFD9764CF1A9}"/>
              </a:ext>
            </a:extLst>
          </p:cNvPr>
          <p:cNvSpPr/>
          <p:nvPr/>
        </p:nvSpPr>
        <p:spPr>
          <a:xfrm>
            <a:off x="4931703" y="1274143"/>
            <a:ext cx="1699847" cy="1676400"/>
          </a:xfrm>
          <a:prstGeom prst="ellipse">
            <a:avLst/>
          </a:prstGeom>
          <a:solidFill>
            <a:srgbClr val="0070C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系统工程</a:t>
            </a:r>
          </a:p>
        </p:txBody>
      </p:sp>
      <p:sp>
        <p:nvSpPr>
          <p:cNvPr id="19" name="椭圆 18">
            <a:extLst>
              <a:ext uri="{FF2B5EF4-FFF2-40B4-BE49-F238E27FC236}">
                <a16:creationId xmlns:a16="http://schemas.microsoft.com/office/drawing/2014/main" id="{086C8B9D-47E2-7376-E169-B9398DE03740}"/>
              </a:ext>
            </a:extLst>
          </p:cNvPr>
          <p:cNvSpPr/>
          <p:nvPr/>
        </p:nvSpPr>
        <p:spPr>
          <a:xfrm>
            <a:off x="6263032" y="3735696"/>
            <a:ext cx="1699847" cy="1676400"/>
          </a:xfrm>
          <a:prstGeom prst="ellipse">
            <a:avLst/>
          </a:prstGeom>
          <a:solidFill>
            <a:srgbClr val="FFC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哲学</a:t>
            </a:r>
          </a:p>
        </p:txBody>
      </p:sp>
      <p:sp>
        <p:nvSpPr>
          <p:cNvPr id="20" name="椭圆 19">
            <a:extLst>
              <a:ext uri="{FF2B5EF4-FFF2-40B4-BE49-F238E27FC236}">
                <a16:creationId xmlns:a16="http://schemas.microsoft.com/office/drawing/2014/main" id="{1BF50D52-0E01-4054-D561-5DB19FEB2B91}"/>
              </a:ext>
            </a:extLst>
          </p:cNvPr>
          <p:cNvSpPr/>
          <p:nvPr/>
        </p:nvSpPr>
        <p:spPr>
          <a:xfrm>
            <a:off x="3670712" y="3753719"/>
            <a:ext cx="1699847" cy="1676400"/>
          </a:xfrm>
          <a:prstGeom prst="ellipse">
            <a:avLst/>
          </a:prstGeom>
          <a:solidFill>
            <a:srgbClr val="00B05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数学</a:t>
            </a:r>
          </a:p>
        </p:txBody>
      </p:sp>
      <p:sp>
        <p:nvSpPr>
          <p:cNvPr id="21" name="椭圆 20">
            <a:extLst>
              <a:ext uri="{FF2B5EF4-FFF2-40B4-BE49-F238E27FC236}">
                <a16:creationId xmlns:a16="http://schemas.microsoft.com/office/drawing/2014/main" id="{C223B501-A0B1-C546-C3AE-B99D3E06F3C2}"/>
              </a:ext>
            </a:extLst>
          </p:cNvPr>
          <p:cNvSpPr/>
          <p:nvPr/>
        </p:nvSpPr>
        <p:spPr>
          <a:xfrm>
            <a:off x="4966872" y="4225427"/>
            <a:ext cx="1699847" cy="1676400"/>
          </a:xfrm>
          <a:prstGeom prst="ellipse">
            <a:avLst/>
          </a:prstGeom>
          <a:solidFill>
            <a:srgbClr val="00206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人工智能</a:t>
            </a:r>
            <a:r>
              <a:rPr kumimoji="1" lang="en-US" altLang="zh-CN" dirty="0"/>
              <a:t>/</a:t>
            </a:r>
            <a:r>
              <a:rPr kumimoji="1" lang="zh-CN" altLang="en-US" dirty="0"/>
              <a:t>计算机科学</a:t>
            </a:r>
          </a:p>
        </p:txBody>
      </p:sp>
      <p:sp>
        <p:nvSpPr>
          <p:cNvPr id="22" name="椭圆 21">
            <a:extLst>
              <a:ext uri="{FF2B5EF4-FFF2-40B4-BE49-F238E27FC236}">
                <a16:creationId xmlns:a16="http://schemas.microsoft.com/office/drawing/2014/main" id="{C5FA08C5-C900-C8B2-B623-5A5DF4DFCEF2}"/>
              </a:ext>
            </a:extLst>
          </p:cNvPr>
          <p:cNvSpPr/>
          <p:nvPr/>
        </p:nvSpPr>
        <p:spPr>
          <a:xfrm>
            <a:off x="6242511" y="1763874"/>
            <a:ext cx="1699847" cy="1676400"/>
          </a:xfrm>
          <a:prstGeom prst="ellipse">
            <a:avLst/>
          </a:prstGeom>
          <a:solidFill>
            <a:srgbClr val="7030A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物理学</a:t>
            </a:r>
          </a:p>
        </p:txBody>
      </p:sp>
      <p:sp>
        <p:nvSpPr>
          <p:cNvPr id="23" name="椭圆 22">
            <a:extLst>
              <a:ext uri="{FF2B5EF4-FFF2-40B4-BE49-F238E27FC236}">
                <a16:creationId xmlns:a16="http://schemas.microsoft.com/office/drawing/2014/main" id="{9343A893-1E38-7E32-AC74-BF9D09780AD8}"/>
              </a:ext>
            </a:extLst>
          </p:cNvPr>
          <p:cNvSpPr/>
          <p:nvPr/>
        </p:nvSpPr>
        <p:spPr>
          <a:xfrm>
            <a:off x="3337359" y="2834559"/>
            <a:ext cx="1699847" cy="1676400"/>
          </a:xfrm>
          <a:prstGeom prst="ellipse">
            <a:avLst/>
          </a:prstGeom>
          <a:solidFill>
            <a:srgbClr val="C7851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社会</a:t>
            </a:r>
            <a:r>
              <a:rPr kumimoji="1" lang="en-US" altLang="zh-CN" dirty="0"/>
              <a:t>/</a:t>
            </a:r>
            <a:r>
              <a:rPr kumimoji="1" lang="zh-CN" altLang="en-US" dirty="0"/>
              <a:t>经济</a:t>
            </a:r>
          </a:p>
        </p:txBody>
      </p:sp>
      <p:sp>
        <p:nvSpPr>
          <p:cNvPr id="24" name="椭圆 23">
            <a:extLst>
              <a:ext uri="{FF2B5EF4-FFF2-40B4-BE49-F238E27FC236}">
                <a16:creationId xmlns:a16="http://schemas.microsoft.com/office/drawing/2014/main" id="{ADBA30B7-2A76-9359-E104-2C5F851EF13F}"/>
              </a:ext>
            </a:extLst>
          </p:cNvPr>
          <p:cNvSpPr/>
          <p:nvPr/>
        </p:nvSpPr>
        <p:spPr>
          <a:xfrm>
            <a:off x="6666719" y="2761069"/>
            <a:ext cx="1579696" cy="1580342"/>
          </a:xfrm>
          <a:prstGeom prst="ellipse">
            <a:avLst/>
          </a:prstGeom>
          <a:solidFill>
            <a:schemeClr val="accent5">
              <a:lumMod val="75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生物</a:t>
            </a:r>
            <a:r>
              <a:rPr kumimoji="1" lang="en-US" altLang="zh-CN" dirty="0"/>
              <a:t>/</a:t>
            </a:r>
            <a:r>
              <a:rPr kumimoji="1" lang="zh-CN" altLang="en-US" dirty="0"/>
              <a:t>生态学</a:t>
            </a:r>
          </a:p>
        </p:txBody>
      </p:sp>
      <p:sp>
        <p:nvSpPr>
          <p:cNvPr id="25" name="椭圆 24">
            <a:extLst>
              <a:ext uri="{FF2B5EF4-FFF2-40B4-BE49-F238E27FC236}">
                <a16:creationId xmlns:a16="http://schemas.microsoft.com/office/drawing/2014/main" id="{96CCDB55-466C-8E6B-DB3C-B67E567533D0}"/>
              </a:ext>
            </a:extLst>
          </p:cNvPr>
          <p:cNvSpPr/>
          <p:nvPr/>
        </p:nvSpPr>
        <p:spPr>
          <a:xfrm>
            <a:off x="4719788" y="2447330"/>
            <a:ext cx="2230467" cy="2202180"/>
          </a:xfrm>
          <a:prstGeom prst="ellipse">
            <a:avLst/>
          </a:prstGeom>
          <a:solidFill>
            <a:srgbClr val="FF00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复杂科学</a:t>
            </a:r>
          </a:p>
        </p:txBody>
      </p:sp>
    </p:spTree>
    <p:extLst>
      <p:ext uri="{BB962C8B-B14F-4D97-AF65-F5344CB8AC3E}">
        <p14:creationId xmlns:p14="http://schemas.microsoft.com/office/powerpoint/2010/main" val="2214488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30" y="6366603"/>
            <a:ext cx="4450286" cy="230832"/>
          </a:xfrm>
          <a:prstGeom prst="rect">
            <a:avLst/>
          </a:prstGeom>
        </p:spPr>
        <p:txBody>
          <a:bodyPr wrap="square">
            <a:spAutoFit/>
          </a:bodyPr>
          <a:lstStyle/>
          <a:p>
            <a:r>
              <a:rPr lang="zh-CN" altLang="en-US" sz="900" dirty="0"/>
              <a:t>https://arxiv.org/abs/2112.10755</a:t>
            </a:r>
          </a:p>
        </p:txBody>
      </p: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Learning More Effective Dynamics on Macro-scale</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8E29B45D-3DD7-6714-08CC-9F29F1986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5619" y="1346898"/>
            <a:ext cx="4150390" cy="4675952"/>
          </a:xfrm>
          <a:prstGeom prst="rect">
            <a:avLst/>
          </a:prstGeom>
        </p:spPr>
      </p:pic>
      <p:pic>
        <p:nvPicPr>
          <p:cNvPr id="12" name="图片 11">
            <a:extLst>
              <a:ext uri="{FF2B5EF4-FFF2-40B4-BE49-F238E27FC236}">
                <a16:creationId xmlns:a16="http://schemas.microsoft.com/office/drawing/2014/main" id="{79122A75-5641-1F9F-ED0D-43FF98F9CA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91863" y="1346898"/>
            <a:ext cx="5275929" cy="4624320"/>
          </a:xfrm>
          <a:prstGeom prst="rect">
            <a:avLst/>
          </a:prstGeom>
        </p:spPr>
      </p:pic>
    </p:spTree>
    <p:extLst>
      <p:ext uri="{BB962C8B-B14F-4D97-AF65-F5344CB8AC3E}">
        <p14:creationId xmlns:p14="http://schemas.microsoft.com/office/powerpoint/2010/main" val="85038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30" y="6366603"/>
            <a:ext cx="4450286" cy="230832"/>
          </a:xfrm>
          <a:prstGeom prst="rect">
            <a:avLst/>
          </a:prstGeom>
        </p:spPr>
        <p:txBody>
          <a:bodyPr wrap="square">
            <a:spAutoFit/>
          </a:bodyPr>
          <a:lstStyle/>
          <a:p>
            <a:r>
              <a:rPr lang="zh-CN" altLang="en-US" sz="900" dirty="0"/>
              <a:t>https://arxiv.org/abs/2112.10755</a:t>
            </a:r>
          </a:p>
        </p:txBody>
      </p: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Learning More Effective Dynamics on Macro-scale</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D1B49B4-0292-1918-55B7-5C529E58F25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4829" y="1731224"/>
            <a:ext cx="4722659" cy="4173828"/>
          </a:xfrm>
          <a:prstGeom prst="rect">
            <a:avLst/>
          </a:prstGeom>
        </p:spPr>
      </p:pic>
      <p:pic>
        <p:nvPicPr>
          <p:cNvPr id="6" name="图片 5">
            <a:extLst>
              <a:ext uri="{FF2B5EF4-FFF2-40B4-BE49-F238E27FC236}">
                <a16:creationId xmlns:a16="http://schemas.microsoft.com/office/drawing/2014/main" id="{4E7906FC-A3CC-0027-9BA0-E6510B2244E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1532" y="1731223"/>
            <a:ext cx="5120028" cy="3171515"/>
          </a:xfrm>
          <a:prstGeom prst="rect">
            <a:avLst/>
          </a:prstGeom>
        </p:spPr>
      </p:pic>
    </p:spTree>
    <p:extLst>
      <p:ext uri="{BB962C8B-B14F-4D97-AF65-F5344CB8AC3E}">
        <p14:creationId xmlns:p14="http://schemas.microsoft.com/office/powerpoint/2010/main" val="5546528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DD83BDB-4F1F-77B2-1CF0-0F82F7327A72}"/>
              </a:ext>
            </a:extLst>
          </p:cNvPr>
          <p:cNvSpPr/>
          <p:nvPr/>
        </p:nvSpPr>
        <p:spPr>
          <a:xfrm>
            <a:off x="724830" y="6366603"/>
            <a:ext cx="4450286" cy="215444"/>
          </a:xfrm>
          <a:prstGeom prst="rect">
            <a:avLst/>
          </a:prstGeom>
        </p:spPr>
        <p:txBody>
          <a:bodyPr wrap="square">
            <a:spAutoFit/>
          </a:bodyPr>
          <a:lstStyle/>
          <a:p>
            <a:r>
              <a:rPr lang="zh-CN" altLang="en-US" sz="800" dirty="0"/>
              <a:t>https://www.nature.com/articles/s42256-022-00464-w</a:t>
            </a:r>
          </a:p>
        </p:txBody>
      </p: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Learning More Effective Dynamics on Macro-scale</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33FB829-FA5E-B94D-4988-20BCEFACE24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4830" y="1412627"/>
            <a:ext cx="4837862" cy="4640941"/>
          </a:xfrm>
          <a:prstGeom prst="rect">
            <a:avLst/>
          </a:prstGeom>
        </p:spPr>
      </p:pic>
      <p:pic>
        <p:nvPicPr>
          <p:cNvPr id="10" name="图片 9">
            <a:extLst>
              <a:ext uri="{FF2B5EF4-FFF2-40B4-BE49-F238E27FC236}">
                <a16:creationId xmlns:a16="http://schemas.microsoft.com/office/drawing/2014/main" id="{4E8F81C4-5140-8130-FEF3-643C4E36F63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6000" y="1235014"/>
            <a:ext cx="4837862" cy="2193986"/>
          </a:xfrm>
          <a:prstGeom prst="rect">
            <a:avLst/>
          </a:prstGeom>
        </p:spPr>
      </p:pic>
      <p:pic>
        <p:nvPicPr>
          <p:cNvPr id="11" name="图片 10">
            <a:extLst>
              <a:ext uri="{FF2B5EF4-FFF2-40B4-BE49-F238E27FC236}">
                <a16:creationId xmlns:a16="http://schemas.microsoft.com/office/drawing/2014/main" id="{ED527DA8-8996-1805-448F-90FEBC4965D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82990" y="3642770"/>
            <a:ext cx="5171052" cy="2193976"/>
          </a:xfrm>
          <a:prstGeom prst="rect">
            <a:avLst/>
          </a:prstGeom>
        </p:spPr>
      </p:pic>
    </p:spTree>
    <p:extLst>
      <p:ext uri="{BB962C8B-B14F-4D97-AF65-F5344CB8AC3E}">
        <p14:creationId xmlns:p14="http://schemas.microsoft.com/office/powerpoint/2010/main" val="2115766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World Models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8FA99D7-E7FB-3F2B-50B1-45C63CB92B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94160" y="1117600"/>
            <a:ext cx="7696200" cy="4622800"/>
          </a:xfrm>
          <a:prstGeom prst="rect">
            <a:avLst/>
          </a:prstGeom>
        </p:spPr>
      </p:pic>
      <p:pic>
        <p:nvPicPr>
          <p:cNvPr id="6" name="Picture 4" descr="Gödel Machine - Serious Science">
            <a:extLst>
              <a:ext uri="{FF2B5EF4-FFF2-40B4-BE49-F238E27FC236}">
                <a16:creationId xmlns:a16="http://schemas.microsoft.com/office/drawing/2014/main" id="{3661AC8D-B4A6-F116-F741-1E5FA0543A8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6752" y="2312715"/>
            <a:ext cx="3839811" cy="255987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F46D49A-14E4-DFE4-6D15-61F6BB1C3867}"/>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53386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World Models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F46D49A-14E4-DFE4-6D15-61F6BB1C3867}"/>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ABC52291-9224-7BA6-CEE2-A3A5CC6BCF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5618" y="1863255"/>
            <a:ext cx="5315175" cy="3713083"/>
          </a:xfrm>
          <a:prstGeom prst="rect">
            <a:avLst/>
          </a:prstGeom>
        </p:spPr>
      </p:pic>
      <p:pic>
        <p:nvPicPr>
          <p:cNvPr id="9" name="图片 8">
            <a:extLst>
              <a:ext uri="{FF2B5EF4-FFF2-40B4-BE49-F238E27FC236}">
                <a16:creationId xmlns:a16="http://schemas.microsoft.com/office/drawing/2014/main" id="{0877E19A-AB4B-61F7-C593-B531E70DF534}"/>
              </a:ext>
            </a:extLst>
          </p:cNvPr>
          <p:cNvPicPr>
            <a:picLocks noChangeAspect="1"/>
          </p:cNvPicPr>
          <p:nvPr/>
        </p:nvPicPr>
        <p:blipFill>
          <a:blip r:embed="rId6"/>
          <a:stretch>
            <a:fillRect/>
          </a:stretch>
        </p:blipFill>
        <p:spPr>
          <a:xfrm>
            <a:off x="6096000" y="1776695"/>
            <a:ext cx="5614422" cy="3904575"/>
          </a:xfrm>
          <a:prstGeom prst="rect">
            <a:avLst/>
          </a:prstGeom>
        </p:spPr>
      </p:pic>
    </p:spTree>
    <p:extLst>
      <p:ext uri="{BB962C8B-B14F-4D97-AF65-F5344CB8AC3E}">
        <p14:creationId xmlns:p14="http://schemas.microsoft.com/office/powerpoint/2010/main" val="7923813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World Models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F46D49A-14E4-DFE4-6D15-61F6BB1C3867}"/>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C8D36138-CE7F-B500-C858-06F9A279D9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0727" y="1606523"/>
            <a:ext cx="3680005" cy="3972280"/>
          </a:xfrm>
          <a:prstGeom prst="rect">
            <a:avLst/>
          </a:prstGeom>
        </p:spPr>
      </p:pic>
      <p:pic>
        <p:nvPicPr>
          <p:cNvPr id="6" name="图片 5">
            <a:extLst>
              <a:ext uri="{FF2B5EF4-FFF2-40B4-BE49-F238E27FC236}">
                <a16:creationId xmlns:a16="http://schemas.microsoft.com/office/drawing/2014/main" id="{55DF2FF1-6388-ADFB-33BA-B4C9FFF7E963}"/>
              </a:ext>
            </a:extLst>
          </p:cNvPr>
          <p:cNvPicPr>
            <a:picLocks noChangeAspect="1"/>
          </p:cNvPicPr>
          <p:nvPr/>
        </p:nvPicPr>
        <p:blipFill>
          <a:blip r:embed="rId6"/>
          <a:stretch>
            <a:fillRect/>
          </a:stretch>
        </p:blipFill>
        <p:spPr>
          <a:xfrm>
            <a:off x="4459262" y="1606535"/>
            <a:ext cx="7388398" cy="3972257"/>
          </a:xfrm>
          <a:prstGeom prst="rect">
            <a:avLst/>
          </a:prstGeom>
        </p:spPr>
      </p:pic>
    </p:spTree>
    <p:extLst>
      <p:ext uri="{BB962C8B-B14F-4D97-AF65-F5344CB8AC3E}">
        <p14:creationId xmlns:p14="http://schemas.microsoft.com/office/powerpoint/2010/main" val="16917206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Dreamers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712F7EE6-A78F-D16F-F418-C8210C6D5A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5619" y="1181239"/>
            <a:ext cx="10932604" cy="4858063"/>
          </a:xfrm>
          <a:prstGeom prst="rect">
            <a:avLst/>
          </a:prstGeom>
        </p:spPr>
      </p:pic>
      <p:sp>
        <p:nvSpPr>
          <p:cNvPr id="9" name="文本框 8">
            <a:extLst>
              <a:ext uri="{FF2B5EF4-FFF2-40B4-BE49-F238E27FC236}">
                <a16:creationId xmlns:a16="http://schemas.microsoft.com/office/drawing/2014/main" id="{F90FFFF6-D5C6-FDEF-EE63-B82E62C8DDD2}"/>
              </a:ext>
            </a:extLst>
          </p:cNvPr>
          <p:cNvSpPr txBox="1"/>
          <p:nvPr/>
        </p:nvSpPr>
        <p:spPr>
          <a:xfrm>
            <a:off x="635619" y="6421531"/>
            <a:ext cx="6096000" cy="307777"/>
          </a:xfrm>
          <a:prstGeom prst="rect">
            <a:avLst/>
          </a:prstGeom>
          <a:noFill/>
        </p:spPr>
        <p:txBody>
          <a:bodyPr wrap="square">
            <a:spAutoFit/>
          </a:bodyPr>
          <a:lstStyle/>
          <a:p>
            <a:r>
              <a:rPr lang="zh-CN" altLang="en-US" sz="1400" dirty="0"/>
              <a:t>https://arxiv.org/pdf/1912.01603.pdf</a:t>
            </a:r>
          </a:p>
        </p:txBody>
      </p:sp>
    </p:spTree>
    <p:extLst>
      <p:ext uri="{BB962C8B-B14F-4D97-AF65-F5344CB8AC3E}">
        <p14:creationId xmlns:p14="http://schemas.microsoft.com/office/powerpoint/2010/main" val="390454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Yann </a:t>
            </a:r>
            <a:r>
              <a:rPr lang="en-US" altLang="zh-CN" sz="3200" dirty="0" err="1">
                <a:solidFill>
                  <a:srgbClr val="C00000"/>
                </a:solidFill>
                <a:latin typeface="微软雅黑" panose="020B0503020204020204" pitchFamily="34" charset="-122"/>
                <a:ea typeface="微软雅黑" panose="020B0503020204020204" pitchFamily="34" charset="-122"/>
              </a:rPr>
              <a:t>Lecun’s</a:t>
            </a:r>
            <a:r>
              <a:rPr lang="en-US" altLang="zh-CN" sz="3200" dirty="0">
                <a:solidFill>
                  <a:srgbClr val="C00000"/>
                </a:solidFill>
                <a:latin typeface="微软雅黑" panose="020B0503020204020204" pitchFamily="34" charset="-122"/>
                <a:ea typeface="微软雅黑" panose="020B0503020204020204" pitchFamily="34" charset="-122"/>
              </a:rPr>
              <a:t> world model</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5" name="Picture 2" descr="Meta’s Yann LeCun on his vision for human-level AI - TechTalks">
            <a:extLst>
              <a:ext uri="{FF2B5EF4-FFF2-40B4-BE49-F238E27FC236}">
                <a16:creationId xmlns:a16="http://schemas.microsoft.com/office/drawing/2014/main" id="{5EE13566-DF5F-6153-EB20-0DFB8AABEDE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35619" y="1424226"/>
            <a:ext cx="6938963" cy="43368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Yann LeCun - Intelligence artificielle">
            <a:extLst>
              <a:ext uri="{FF2B5EF4-FFF2-40B4-BE49-F238E27FC236}">
                <a16:creationId xmlns:a16="http://schemas.microsoft.com/office/drawing/2014/main" id="{415F530B-DB60-57E6-9F2D-90A6DC565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3269" y="2061523"/>
            <a:ext cx="2970213" cy="302982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D75376E-1041-2A43-119C-66EE3C4F5F19}"/>
              </a:ext>
            </a:extLst>
          </p:cNvPr>
          <p:cNvSpPr txBox="1"/>
          <p:nvPr/>
        </p:nvSpPr>
        <p:spPr>
          <a:xfrm>
            <a:off x="635619" y="6351415"/>
            <a:ext cx="6100762" cy="369332"/>
          </a:xfrm>
          <a:prstGeom prst="rect">
            <a:avLst/>
          </a:prstGeom>
          <a:noFill/>
        </p:spPr>
        <p:txBody>
          <a:bodyPr wrap="square">
            <a:spAutoFit/>
          </a:bodyPr>
          <a:lstStyle/>
          <a:p>
            <a:r>
              <a:rPr lang="zh-CN" altLang="en-US" dirty="0"/>
              <a:t>https://openreview.net/pdf?id=BZ5a1r-kVsf</a:t>
            </a:r>
          </a:p>
        </p:txBody>
      </p:sp>
    </p:spTree>
    <p:extLst>
      <p:ext uri="{BB962C8B-B14F-4D97-AF65-F5344CB8AC3E}">
        <p14:creationId xmlns:p14="http://schemas.microsoft.com/office/powerpoint/2010/main" val="1360920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Neural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Information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Squeezer</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F70AC3F-9643-82CC-FDB7-E136B2829E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1285341"/>
            <a:ext cx="6288754" cy="4572449"/>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9BC888F-7872-EF2C-7AD6-60C21B8D261E}"/>
                  </a:ext>
                </a:extLst>
              </p:cNvPr>
              <p:cNvSpPr txBox="1"/>
              <p:nvPr/>
            </p:nvSpPr>
            <p:spPr>
              <a:xfrm>
                <a:off x="6959706" y="2975831"/>
                <a:ext cx="3638112" cy="9063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sz="1500" i="1">
                              <a:latin typeface="Cambria Math" panose="02040503050406030204" pitchFamily="18" charset="0"/>
                            </a:rPr>
                          </m:ctrlPr>
                        </m:funcPr>
                        <m:fName>
                          <m:limLow>
                            <m:limLowPr>
                              <m:ctrlPr>
                                <a:rPr kumimoji="1" lang="en-US" altLang="zh-CN" sz="1500" i="1">
                                  <a:latin typeface="Cambria Math" panose="02040503050406030204" pitchFamily="18" charset="0"/>
                                </a:rPr>
                              </m:ctrlPr>
                            </m:limLowPr>
                            <m:e>
                              <m:r>
                                <m:rPr>
                                  <m:sty m:val="p"/>
                                </m:rPr>
                                <a:rPr kumimoji="1" lang="en-US" altLang="zh-CN" sz="1500">
                                  <a:latin typeface="Cambria Math" panose="02040503050406030204" pitchFamily="18" charset="0"/>
                                </a:rPr>
                                <m:t>max</m:t>
                              </m:r>
                            </m:e>
                            <m:lim>
                              <m:r>
                                <a:rPr kumimoji="1" lang="en-US" altLang="zh-CN" sz="1500" i="1">
                                  <a:latin typeface="Cambria Math" panose="02040503050406030204" pitchFamily="18" charset="0"/>
                                  <a:ea typeface="Cambria Math" panose="02040503050406030204" pitchFamily="18" charset="0"/>
                                </a:rPr>
                                <m:t>𝜓</m:t>
                              </m:r>
                              <m:r>
                                <a:rPr kumimoji="1" lang="en-US" altLang="zh-CN" sz="1500" i="1">
                                  <a:latin typeface="Cambria Math" panose="02040503050406030204" pitchFamily="18" charset="0"/>
                                  <a:ea typeface="Cambria Math" panose="02040503050406030204" pitchFamily="18" charset="0"/>
                                </a:rPr>
                                <m:t>,</m:t>
                              </m:r>
                              <m:r>
                                <a:rPr kumimoji="1" lang="en-US" altLang="zh-CN" sz="1500" i="1">
                                  <a:latin typeface="Cambria Math" panose="02040503050406030204" pitchFamily="18" charset="0"/>
                                </a:rPr>
                                <m:t>𝑔</m:t>
                              </m:r>
                              <m:r>
                                <a:rPr kumimoji="1" lang="en-US" altLang="zh-CN" sz="1500" i="1">
                                  <a:latin typeface="Cambria Math" panose="02040503050406030204" pitchFamily="18" charset="0"/>
                                </a:rPr>
                                <m:t>,</m:t>
                              </m:r>
                              <m:r>
                                <a:rPr kumimoji="1" lang="en-US" altLang="zh-CN" sz="1500" i="1">
                                  <a:latin typeface="Cambria Math" panose="02040503050406030204" pitchFamily="18" charset="0"/>
                                  <a:ea typeface="Cambria Math" panose="02040503050406030204" pitchFamily="18" charset="0"/>
                                </a:rPr>
                                <m:t>𝑀</m:t>
                              </m:r>
                            </m:lim>
                          </m:limLow>
                        </m:fName>
                        <m:e>
                          <m:r>
                            <a:rPr kumimoji="1" lang="en-US" altLang="zh-CN" sz="1500" i="1">
                              <a:latin typeface="Cambria Math" panose="02040503050406030204" pitchFamily="18" charset="0"/>
                            </a:rPr>
                            <m:t>𝐸𝐼</m:t>
                          </m:r>
                          <m:r>
                            <a:rPr kumimoji="1" lang="en-US" altLang="zh-CN" sz="1500" i="1">
                              <a:latin typeface="Cambria Math" panose="02040503050406030204" pitchFamily="18" charset="0"/>
                            </a:rPr>
                            <m:t>(</m:t>
                          </m:r>
                          <m:r>
                            <a:rPr kumimoji="1" lang="en-US" altLang="zh-CN" sz="1500" i="1">
                              <a:latin typeface="Cambria Math" panose="02040503050406030204" pitchFamily="18" charset="0"/>
                            </a:rPr>
                            <m:t>𝑔</m:t>
                          </m:r>
                          <m:r>
                            <a:rPr kumimoji="1" lang="en-US" altLang="zh-CN" sz="1500" i="1">
                              <a:latin typeface="Cambria Math" panose="02040503050406030204" pitchFamily="18" charset="0"/>
                            </a:rPr>
                            <m:t>)</m:t>
                          </m:r>
                        </m:e>
                      </m:func>
                    </m:oMath>
                  </m:oMathPara>
                </a14:m>
                <a:endParaRPr kumimoji="1" lang="en-US" altLang="zh-CN" sz="1500" i="1" dirty="0">
                  <a:latin typeface="Cambria Math" panose="02040503050406030204" pitchFamily="18" charset="0"/>
                </a:endParaRPr>
              </a:p>
              <a:p>
                <a:r>
                  <a:rPr kumimoji="1" lang="en-US" altLang="zh-CN" sz="1500" i="1" dirty="0" err="1">
                    <a:latin typeface="Cambria Math" panose="02040503050406030204" pitchFamily="18" charset="0"/>
                  </a:rPr>
                  <a:t>s.t.</a:t>
                </a:r>
                <a:r>
                  <a:rPr kumimoji="1" lang="en-US" altLang="zh-CN" sz="1500" i="1" dirty="0">
                    <a:latin typeface="Cambria Math" panose="02040503050406030204" pitchFamily="18" charset="0"/>
                  </a:rPr>
                  <a:t> </a:t>
                </a:r>
                <a14:m>
                  <m:oMath xmlns:m="http://schemas.openxmlformats.org/officeDocument/2006/math">
                    <m:d>
                      <m:dPr>
                        <m:begChr m:val="‖"/>
                        <m:endChr m:val="‖"/>
                        <m:ctrlPr>
                          <a:rPr kumimoji="1" lang="en-US" altLang="zh-CN" sz="1500" i="1">
                            <a:latin typeface="Cambria Math" panose="02040503050406030204" pitchFamily="18" charset="0"/>
                          </a:rPr>
                        </m:ctrlPr>
                      </m:dPr>
                      <m:e>
                        <m:sSup>
                          <m:sSupPr>
                            <m:ctrlPr>
                              <a:rPr lang="zh-CN" altLang="en-US" sz="1500" i="1">
                                <a:latin typeface="Cambria Math" panose="02040503050406030204" pitchFamily="18" charset="0"/>
                              </a:rPr>
                            </m:ctrlPr>
                          </m:sSupPr>
                          <m:e>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𝜓</m:t>
                                </m:r>
                              </m:e>
                              <m:sub>
                                <m:r>
                                  <a:rPr kumimoji="1" lang="en-US" altLang="zh-CN" sz="1500" i="1">
                                    <a:latin typeface="Cambria Math" panose="02040503050406030204" pitchFamily="18" charset="0"/>
                                    <a:ea typeface="Cambria Math" panose="02040503050406030204" pitchFamily="18" charset="0"/>
                                  </a:rPr>
                                  <m:t>𝛼</m:t>
                                </m:r>
                              </m:sub>
                            </m:sSub>
                          </m:e>
                          <m:sup>
                            <m:r>
                              <a:rPr lang="en-US" altLang="zh-CN" sz="1500" i="1">
                                <a:latin typeface="Cambria Math" panose="02040503050406030204" pitchFamily="18" charset="0"/>
                              </a:rPr>
                              <m:t>−</m:t>
                            </m:r>
                            <m:r>
                              <a:rPr lang="en-US" altLang="zh-CN" sz="1500">
                                <a:latin typeface="Cambria Math" panose="02040503050406030204" pitchFamily="18" charset="0"/>
                              </a:rPr>
                              <m:t>1</m:t>
                            </m:r>
                          </m:sup>
                        </m:sSup>
                        <m:d>
                          <m:dPr>
                            <m:begChr m:val="["/>
                            <m:endChr m:val="]"/>
                            <m:ctrlPr>
                              <a:rPr lang="zh-CN" altLang="en-US" sz="1500" i="1">
                                <a:latin typeface="Cambria Math" panose="02040503050406030204" pitchFamily="18" charset="0"/>
                              </a:rPr>
                            </m:ctrlPr>
                          </m:dPr>
                          <m:e>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𝑔</m:t>
                                </m:r>
                              </m:e>
                              <m:sub>
                                <m:r>
                                  <a:rPr lang="en-US" altLang="zh-CN" sz="1500" i="1">
                                    <a:latin typeface="Cambria Math" panose="02040503050406030204" pitchFamily="18" charset="0"/>
                                    <a:ea typeface="Cambria Math" panose="02040503050406030204" pitchFamily="18" charset="0"/>
                                  </a:rPr>
                                  <m:t>𝛽</m:t>
                                </m:r>
                              </m:sub>
                            </m:sSub>
                            <m:d>
                              <m:dPr>
                                <m:ctrlPr>
                                  <a:rPr lang="zh-CN" altLang="en-US" sz="1500" i="1">
                                    <a:latin typeface="Cambria Math" panose="02040503050406030204" pitchFamily="18" charset="0"/>
                                  </a:rPr>
                                </m:ctrlPr>
                              </m:dPr>
                              <m:e>
                                <m:r>
                                  <a:rPr lang="en-US" altLang="zh-CN" sz="1500" i="1">
                                    <a:latin typeface="Cambria Math" panose="02040503050406030204" pitchFamily="18" charset="0"/>
                                  </a:rPr>
                                  <m:t>𝜒</m:t>
                                </m:r>
                                <m:d>
                                  <m:dPr>
                                    <m:ctrlPr>
                                      <a:rPr lang="zh-CN" altLang="en-US" sz="1500" i="1">
                                        <a:latin typeface="Cambria Math" panose="02040503050406030204" pitchFamily="18" charset="0"/>
                                      </a:rPr>
                                    </m:ctrlPr>
                                  </m:dPr>
                                  <m:e>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𝜓</m:t>
                                        </m:r>
                                      </m:e>
                                      <m:sub>
                                        <m:r>
                                          <a:rPr kumimoji="1" lang="en-US" altLang="zh-CN" sz="1500" i="1">
                                            <a:latin typeface="Cambria Math" panose="02040503050406030204" pitchFamily="18" charset="0"/>
                                            <a:ea typeface="Cambria Math" panose="02040503050406030204" pitchFamily="18" charset="0"/>
                                          </a:rPr>
                                          <m:t>𝛼</m:t>
                                        </m:r>
                                      </m:sub>
                                    </m:sSub>
                                    <m:d>
                                      <m:dPr>
                                        <m:ctrlPr>
                                          <a:rPr lang="zh-CN" altLang="en-US" sz="1500" i="1">
                                            <a:latin typeface="Cambria Math" panose="02040503050406030204" pitchFamily="18" charset="0"/>
                                          </a:rPr>
                                        </m:ctrlPr>
                                      </m:dPr>
                                      <m:e>
                                        <m:sSub>
                                          <m:sSubPr>
                                            <m:ctrlPr>
                                              <a:rPr lang="zh-CN" altLang="en-US" sz="1500" i="1">
                                                <a:latin typeface="Cambria Math" panose="02040503050406030204" pitchFamily="18" charset="0"/>
                                              </a:rPr>
                                            </m:ctrlPr>
                                          </m:sSubPr>
                                          <m:e>
                                            <m:r>
                                              <a:rPr lang="en-US" altLang="zh-CN" sz="1500" i="1">
                                                <a:latin typeface="Cambria Math" panose="02040503050406030204" pitchFamily="18" charset="0"/>
                                              </a:rPr>
                                              <m:t>𝑋</m:t>
                                            </m:r>
                                          </m:e>
                                          <m:sub>
                                            <m:r>
                                              <a:rPr lang="en-US" altLang="zh-CN" sz="1500" i="1">
                                                <a:latin typeface="Cambria Math" panose="02040503050406030204" pitchFamily="18" charset="0"/>
                                              </a:rPr>
                                              <m:t>𝑡</m:t>
                                            </m:r>
                                          </m:sub>
                                        </m:sSub>
                                      </m:e>
                                    </m:d>
                                  </m:e>
                                </m:d>
                              </m:e>
                            </m:d>
                            <m:r>
                              <a:rPr lang="en-US" altLang="zh-CN" sz="1500">
                                <a:latin typeface="Cambria Math" panose="02040503050406030204" pitchFamily="18" charset="0"/>
                              </a:rPr>
                              <m:t>,</m:t>
                            </m:r>
                            <m:sSub>
                              <m:sSubPr>
                                <m:ctrlPr>
                                  <a:rPr lang="zh-CN" altLang="en-US" sz="1500" i="1">
                                    <a:latin typeface="Cambria Math" panose="02040503050406030204" pitchFamily="18" charset="0"/>
                                  </a:rPr>
                                </m:ctrlPr>
                              </m:sSubPr>
                              <m:e>
                                <m:r>
                                  <a:rPr lang="en-US" altLang="zh-CN" sz="1500" i="1">
                                    <a:latin typeface="Cambria Math" panose="02040503050406030204" pitchFamily="18" charset="0"/>
                                  </a:rPr>
                                  <m:t>𝜉</m:t>
                                </m:r>
                              </m:e>
                              <m:sub>
                                <m:r>
                                  <a:rPr lang="en-US" altLang="zh-CN" sz="1500" i="1">
                                    <a:latin typeface="Cambria Math" panose="02040503050406030204" pitchFamily="18" charset="0"/>
                                  </a:rPr>
                                  <m:t>𝑡</m:t>
                                </m:r>
                              </m:sub>
                            </m:sSub>
                          </m:e>
                        </m:d>
                        <m:r>
                          <a:rPr lang="en-US" altLang="zh-CN" sz="1500" i="1">
                            <a:latin typeface="Cambria Math" panose="02040503050406030204" pitchFamily="18" charset="0"/>
                          </a:rPr>
                          <m:t>−</m:t>
                        </m:r>
                        <m:sSub>
                          <m:sSubPr>
                            <m:ctrlPr>
                              <a:rPr lang="zh-CN" altLang="en-US" sz="1500" i="1">
                                <a:latin typeface="Cambria Math" panose="02040503050406030204" pitchFamily="18" charset="0"/>
                              </a:rPr>
                            </m:ctrlPr>
                          </m:sSubPr>
                          <m:e>
                            <m:r>
                              <a:rPr lang="en-US" altLang="zh-CN" sz="1500" i="1">
                                <a:latin typeface="Cambria Math" panose="02040503050406030204" pitchFamily="18" charset="0"/>
                              </a:rPr>
                              <m:t>𝑋</m:t>
                            </m:r>
                          </m:e>
                          <m:sub>
                            <m:r>
                              <a:rPr lang="en-US" altLang="zh-CN" sz="1500" i="1">
                                <a:latin typeface="Cambria Math" panose="02040503050406030204" pitchFamily="18" charset="0"/>
                              </a:rPr>
                              <m:t>𝑡</m:t>
                            </m:r>
                            <m:r>
                              <a:rPr lang="en-US" altLang="zh-CN" sz="1500">
                                <a:latin typeface="Cambria Math" panose="02040503050406030204" pitchFamily="18" charset="0"/>
                              </a:rPr>
                              <m:t>+1</m:t>
                            </m:r>
                          </m:sub>
                        </m:sSub>
                      </m:e>
                    </m:d>
                    <m:r>
                      <a:rPr lang="en-US" altLang="zh-CN" sz="1500" i="1">
                        <a:latin typeface="Cambria Math" panose="02040503050406030204" pitchFamily="18" charset="0"/>
                      </a:rPr>
                      <m:t>&lt;</m:t>
                    </m:r>
                    <m:r>
                      <a:rPr lang="en-US" altLang="zh-CN" sz="1500" i="1">
                        <a:latin typeface="Cambria Math" panose="02040503050406030204" pitchFamily="18" charset="0"/>
                        <a:ea typeface="Cambria Math" panose="02040503050406030204" pitchFamily="18" charset="0"/>
                      </a:rPr>
                      <m:t>𝜖</m:t>
                    </m:r>
                  </m:oMath>
                </a14:m>
                <a:endParaRPr kumimoji="1" lang="en-US" altLang="zh-CN" sz="1500" i="1" dirty="0">
                  <a:latin typeface="Cambria Math" panose="02040503050406030204" pitchFamily="18" charset="0"/>
                </a:endParaRPr>
              </a:p>
              <a:p>
                <a:endParaRPr kumimoji="1" lang="zh-CN" altLang="en-US" sz="1500" dirty="0"/>
              </a:p>
            </p:txBody>
          </p:sp>
        </mc:Choice>
        <mc:Fallback xmlns="">
          <p:sp>
            <p:nvSpPr>
              <p:cNvPr id="12" name="文本框 11">
                <a:extLst>
                  <a:ext uri="{FF2B5EF4-FFF2-40B4-BE49-F238E27FC236}">
                    <a16:creationId xmlns:a16="http://schemas.microsoft.com/office/drawing/2014/main" id="{F9BC888F-7872-EF2C-7AD6-60C21B8D261E}"/>
                  </a:ext>
                </a:extLst>
              </p:cNvPr>
              <p:cNvSpPr txBox="1">
                <a:spLocks noRot="1" noChangeAspect="1" noMove="1" noResize="1" noEditPoints="1" noAdjustHandles="1" noChangeArrowheads="1" noChangeShapeType="1" noTextEdit="1"/>
              </p:cNvSpPr>
              <p:nvPr/>
            </p:nvSpPr>
            <p:spPr>
              <a:xfrm>
                <a:off x="6959706" y="2975831"/>
                <a:ext cx="3638112" cy="906338"/>
              </a:xfrm>
              <a:prstGeom prst="rect">
                <a:avLst/>
              </a:prstGeom>
              <a:blipFill>
                <a:blip r:embed="rId6"/>
                <a:stretch>
                  <a:fillRect l="-3484" t="-1389" r="-348"/>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23262FCA-C4AD-F50E-CDCA-D3B2B7E4217C}"/>
              </a:ext>
            </a:extLst>
          </p:cNvPr>
          <p:cNvSpPr txBox="1"/>
          <p:nvPr/>
        </p:nvSpPr>
        <p:spPr>
          <a:xfrm>
            <a:off x="814039" y="6421531"/>
            <a:ext cx="2377574" cy="276999"/>
          </a:xfrm>
          <a:prstGeom prst="rect">
            <a:avLst/>
          </a:prstGeom>
          <a:noFill/>
        </p:spPr>
        <p:txBody>
          <a:bodyPr wrap="none" rtlCol="0">
            <a:spAutoFit/>
          </a:bodyPr>
          <a:lstStyle/>
          <a:p>
            <a:r>
              <a:rPr kumimoji="1" lang="en" altLang="zh-CN" sz="1200" dirty="0"/>
              <a:t>https://</a:t>
            </a:r>
            <a:r>
              <a:rPr kumimoji="1" lang="en" altLang="zh-CN" sz="1200" dirty="0" err="1"/>
              <a:t>arxiv.org</a:t>
            </a:r>
            <a:r>
              <a:rPr kumimoji="1" lang="en" altLang="zh-CN" sz="1200" dirty="0"/>
              <a:t>/abs/2201.10154</a:t>
            </a:r>
            <a:endParaRPr kumimoji="1" lang="zh-CN" altLang="en-US" sz="1200" dirty="0"/>
          </a:p>
        </p:txBody>
      </p:sp>
    </p:spTree>
    <p:extLst>
      <p:ext uri="{BB962C8B-B14F-4D97-AF65-F5344CB8AC3E}">
        <p14:creationId xmlns:p14="http://schemas.microsoft.com/office/powerpoint/2010/main" val="34504827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6E76B7B3-5CF1-5C4E-C6CA-66FB128850E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182EA39-CA00-F7C6-120F-76D9005310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7AF6152-2D50-2720-4CFC-2C94783ACA5A}"/>
              </a:ext>
            </a:extLst>
          </p:cNvPr>
          <p:cNvSpPr txBox="1"/>
          <p:nvPr/>
        </p:nvSpPr>
        <p:spPr>
          <a:xfrm>
            <a:off x="1025911" y="436469"/>
            <a:ext cx="110006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Neural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Information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Squeezer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23262FCA-C4AD-F50E-CDCA-D3B2B7E4217C}"/>
              </a:ext>
            </a:extLst>
          </p:cNvPr>
          <p:cNvSpPr txBox="1"/>
          <p:nvPr/>
        </p:nvSpPr>
        <p:spPr>
          <a:xfrm>
            <a:off x="814039" y="6421531"/>
            <a:ext cx="4774320" cy="276999"/>
          </a:xfrm>
          <a:prstGeom prst="rect">
            <a:avLst/>
          </a:prstGeom>
          <a:noFill/>
        </p:spPr>
        <p:txBody>
          <a:bodyPr wrap="none" rtlCol="0">
            <a:spAutoFit/>
          </a:bodyPr>
          <a:lstStyle/>
          <a:p>
            <a:r>
              <a:rPr kumimoji="1" lang="en" altLang="zh-CN" sz="1200" dirty="0"/>
              <a:t>Yang</a:t>
            </a:r>
            <a:r>
              <a:rPr kumimoji="1" lang="zh-CN" altLang="en-US" sz="1200" dirty="0"/>
              <a:t> </a:t>
            </a:r>
            <a:r>
              <a:rPr kumimoji="1" lang="en-US" altLang="zh-CN" sz="1200" dirty="0"/>
              <a:t>et</a:t>
            </a:r>
            <a:r>
              <a:rPr kumimoji="1" lang="zh-CN" altLang="en-US" sz="1200" dirty="0"/>
              <a:t> </a:t>
            </a:r>
            <a:r>
              <a:rPr kumimoji="1" lang="en-US" altLang="zh-CN" sz="1200" dirty="0"/>
              <a:t>al.</a:t>
            </a:r>
            <a:r>
              <a:rPr kumimoji="1" lang="zh-CN" altLang="en-US" sz="1200" dirty="0"/>
              <a:t> </a:t>
            </a:r>
            <a:r>
              <a:rPr kumimoji="1" lang="en-US" altLang="zh-CN" sz="1200" dirty="0"/>
              <a:t>Finding</a:t>
            </a:r>
            <a:r>
              <a:rPr kumimoji="1" lang="zh-CN" altLang="en-US" sz="1200" dirty="0"/>
              <a:t> </a:t>
            </a:r>
            <a:r>
              <a:rPr kumimoji="1" lang="en-US" altLang="zh-CN" sz="1200" dirty="0"/>
              <a:t>emergence</a:t>
            </a:r>
            <a:r>
              <a:rPr kumimoji="1" lang="zh-CN" altLang="en-US" sz="1200" dirty="0"/>
              <a:t> </a:t>
            </a:r>
            <a:r>
              <a:rPr kumimoji="1" lang="en-US" altLang="zh-CN" sz="1200" dirty="0"/>
              <a:t>in</a:t>
            </a:r>
            <a:r>
              <a:rPr kumimoji="1" lang="zh-CN" altLang="en-US" sz="1200" dirty="0"/>
              <a:t> </a:t>
            </a:r>
            <a:r>
              <a:rPr kumimoji="1" lang="en-US" altLang="zh-CN" sz="1200" dirty="0"/>
              <a:t>data</a:t>
            </a:r>
            <a:r>
              <a:rPr kumimoji="1" lang="zh-CN" altLang="en-US" sz="1200" dirty="0"/>
              <a:t> </a:t>
            </a:r>
            <a:r>
              <a:rPr kumimoji="1" lang="en-US" altLang="zh-CN" sz="1200" dirty="0"/>
              <a:t>by</a:t>
            </a:r>
            <a:r>
              <a:rPr kumimoji="1" lang="zh-CN" altLang="en-US" sz="1200" dirty="0"/>
              <a:t> </a:t>
            </a:r>
            <a:r>
              <a:rPr kumimoji="1" lang="en-US" altLang="zh-CN" sz="1200" dirty="0"/>
              <a:t>maximizing</a:t>
            </a:r>
            <a:r>
              <a:rPr kumimoji="1" lang="zh-CN" altLang="en-US" sz="1200" dirty="0"/>
              <a:t> </a:t>
            </a:r>
            <a:r>
              <a:rPr kumimoji="1" lang="en-US" altLang="zh-CN" sz="1200" dirty="0"/>
              <a:t>effective</a:t>
            </a:r>
            <a:r>
              <a:rPr kumimoji="1" lang="zh-CN" altLang="en-US" sz="1200" dirty="0"/>
              <a:t> </a:t>
            </a:r>
            <a:r>
              <a:rPr kumimoji="1" lang="en-US" altLang="zh-CN" sz="1200" dirty="0"/>
              <a:t>information</a:t>
            </a:r>
            <a:endParaRPr kumimoji="1" lang="zh-CN" altLang="en-US" sz="1200" dirty="0"/>
          </a:p>
        </p:txBody>
      </p:sp>
      <p:pic>
        <p:nvPicPr>
          <p:cNvPr id="7" name="图片 6">
            <a:extLst>
              <a:ext uri="{FF2B5EF4-FFF2-40B4-BE49-F238E27FC236}">
                <a16:creationId xmlns:a16="http://schemas.microsoft.com/office/drawing/2014/main" id="{72A4F111-662B-6E2A-318A-ADE6B20979C3}"/>
              </a:ext>
            </a:extLst>
          </p:cNvPr>
          <p:cNvPicPr>
            <a:picLocks noChangeAspect="1"/>
          </p:cNvPicPr>
          <p:nvPr/>
        </p:nvPicPr>
        <p:blipFill>
          <a:blip r:embed="rId5"/>
          <a:stretch>
            <a:fillRect/>
          </a:stretch>
        </p:blipFill>
        <p:spPr>
          <a:xfrm>
            <a:off x="1291382" y="1352654"/>
            <a:ext cx="8967210" cy="4749851"/>
          </a:xfrm>
          <a:prstGeom prst="rect">
            <a:avLst/>
          </a:prstGeom>
        </p:spPr>
      </p:pic>
    </p:spTree>
    <p:extLst>
      <p:ext uri="{BB962C8B-B14F-4D97-AF65-F5344CB8AC3E}">
        <p14:creationId xmlns:p14="http://schemas.microsoft.com/office/powerpoint/2010/main" val="742293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5235992"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Big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Data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7B343D15-F6D4-6F9D-C157-33C8FB41530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57A7735-612E-0D21-7455-F1AA65DCF0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8641" y="2724944"/>
            <a:ext cx="2070796" cy="2078471"/>
          </a:xfrm>
          <a:prstGeom prst="rect">
            <a:avLst/>
          </a:prstGeom>
        </p:spPr>
      </p:pic>
      <p:pic>
        <p:nvPicPr>
          <p:cNvPr id="6" name="图片 5">
            <a:extLst>
              <a:ext uri="{FF2B5EF4-FFF2-40B4-BE49-F238E27FC236}">
                <a16:creationId xmlns:a16="http://schemas.microsoft.com/office/drawing/2014/main" id="{5AF8AD2A-E5BF-336D-A662-415D651796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4039" y="1307063"/>
            <a:ext cx="3773070" cy="2266215"/>
          </a:xfrm>
          <a:prstGeom prst="rect">
            <a:avLst/>
          </a:prstGeom>
        </p:spPr>
      </p:pic>
      <p:pic>
        <p:nvPicPr>
          <p:cNvPr id="9" name="图片 8">
            <a:extLst>
              <a:ext uri="{FF2B5EF4-FFF2-40B4-BE49-F238E27FC236}">
                <a16:creationId xmlns:a16="http://schemas.microsoft.com/office/drawing/2014/main" id="{E9190B72-4846-B069-A44A-60EC6452E5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039" y="3781495"/>
            <a:ext cx="3649716" cy="2043841"/>
          </a:xfrm>
          <a:prstGeom prst="rect">
            <a:avLst/>
          </a:prstGeom>
        </p:spPr>
      </p:pic>
      <p:pic>
        <p:nvPicPr>
          <p:cNvPr id="11" name="内容占位符 13">
            <a:extLst>
              <a:ext uri="{FF2B5EF4-FFF2-40B4-BE49-F238E27FC236}">
                <a16:creationId xmlns:a16="http://schemas.microsoft.com/office/drawing/2014/main" id="{9DF9D1D4-C681-ABCD-011A-BB37439CA2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35720" y="1307063"/>
            <a:ext cx="3707207" cy="2266215"/>
          </a:xfrm>
          <a:prstGeom prst="rect">
            <a:avLst/>
          </a:prstGeom>
        </p:spPr>
      </p:pic>
      <p:pic>
        <p:nvPicPr>
          <p:cNvPr id="14" name="图片 13">
            <a:extLst>
              <a:ext uri="{FF2B5EF4-FFF2-40B4-BE49-F238E27FC236}">
                <a16:creationId xmlns:a16="http://schemas.microsoft.com/office/drawing/2014/main" id="{558FFCDB-718C-4CFF-88A5-F90194E535CA}"/>
              </a:ext>
            </a:extLst>
          </p:cNvPr>
          <p:cNvPicPr>
            <a:picLocks noChangeAspect="1"/>
          </p:cNvPicPr>
          <p:nvPr/>
        </p:nvPicPr>
        <p:blipFill>
          <a:blip r:embed="rId7"/>
          <a:stretch>
            <a:fillRect/>
          </a:stretch>
        </p:blipFill>
        <p:spPr>
          <a:xfrm>
            <a:off x="7484323" y="3853247"/>
            <a:ext cx="3810000" cy="2184400"/>
          </a:xfrm>
          <a:prstGeom prst="rect">
            <a:avLst/>
          </a:prstGeom>
        </p:spPr>
      </p:pic>
      <p:pic>
        <p:nvPicPr>
          <p:cNvPr id="2" name="图片 1">
            <a:extLst>
              <a:ext uri="{FF2B5EF4-FFF2-40B4-BE49-F238E27FC236}">
                <a16:creationId xmlns:a16="http://schemas.microsoft.com/office/drawing/2014/main" id="{33E22129-D93D-DC98-4284-E606504495A4}"/>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12" name="Picture 5" descr="Z:\e\建院\logo\uplogo copy.png">
            <a:extLst>
              <a:ext uri="{FF2B5EF4-FFF2-40B4-BE49-F238E27FC236}">
                <a16:creationId xmlns:a16="http://schemas.microsoft.com/office/drawing/2014/main" id="{26716A82-310E-0F8F-2502-D8B22C083B3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534348FA-0432-334A-F52D-D03D0136710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spTree>
    <p:extLst>
      <p:ext uri="{BB962C8B-B14F-4D97-AF65-F5344CB8AC3E}">
        <p14:creationId xmlns:p14="http://schemas.microsoft.com/office/powerpoint/2010/main" val="42184896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AI</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complex</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systems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Complex Systems and Modelling Methods</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Representation</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&amp;</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Network Reconstruction</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Modelling</a:t>
            </a:r>
          </a:p>
          <a:p>
            <a:pPr lvl="1"/>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Simulation,</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optimization,</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and</a:t>
            </a:r>
            <a:r>
              <a:rPr kumimoji="1" lang="zh-CN" altLang="en-US"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dirty="0">
                <a:solidFill>
                  <a:srgbClr val="FF0000"/>
                </a:solidFill>
                <a:latin typeface="Arial" panose="020B0604020202020204" pitchFamily="34" charset="0"/>
                <a:ea typeface="FangSong" panose="02010609060101010101" pitchFamily="49" charset="-122"/>
                <a:cs typeface="Arial" panose="020B0604020202020204" pitchFamily="34" charset="0"/>
              </a:rPr>
              <a:t>control</a:t>
            </a:r>
          </a:p>
          <a:p>
            <a:r>
              <a:rPr kumimoji="1" lang="en-US" altLang="zh-CN" dirty="0">
                <a:latin typeface="Arial" panose="020B0604020202020204" pitchFamily="34" charset="0"/>
                <a:ea typeface="FangSong" panose="02010609060101010101" pitchFamily="49" charset="-122"/>
                <a:cs typeface="Arial" panose="020B0604020202020204" pitchFamily="34" charset="0"/>
              </a:rPr>
              <a:t>Complexity</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science</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for</a:t>
            </a:r>
            <a:r>
              <a:rPr kumimoji="1" lang="zh-CN" altLang="en-US" dirty="0">
                <a:latin typeface="Arial" panose="020B0604020202020204" pitchFamily="34" charset="0"/>
                <a:ea typeface="FangSong" panose="02010609060101010101" pitchFamily="49" charset="-122"/>
                <a:cs typeface="Arial" panose="020B0604020202020204" pitchFamily="34" charset="0"/>
              </a:rPr>
              <a:t> </a:t>
            </a:r>
            <a:r>
              <a:rPr kumimoji="1" lang="en-US" altLang="zh-CN" dirty="0">
                <a:latin typeface="Arial" panose="020B0604020202020204" pitchFamily="34" charset="0"/>
                <a:ea typeface="FangSong" panose="02010609060101010101" pitchFamily="49" charset="-122"/>
                <a:cs typeface="Arial" panose="020B0604020202020204" pitchFamily="34" charset="0"/>
              </a:rPr>
              <a:t>AI</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113F0CDB-74D1-3F1C-727C-7723B5295F5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ACA47B0-C676-C197-1F58-CC85878842B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F7A42A-0135-11D8-C028-01EA013F69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5332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Automated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内容占位符 8">
            <a:extLst>
              <a:ext uri="{FF2B5EF4-FFF2-40B4-BE49-F238E27FC236}">
                <a16:creationId xmlns:a16="http://schemas.microsoft.com/office/drawing/2014/main" id="{BA193F1F-CA0C-0942-621A-899877EAFE75}"/>
              </a:ext>
            </a:extLst>
          </p:cNvPr>
          <p:cNvPicPr>
            <a:picLocks noGrp="1" noChangeAspect="1"/>
          </p:cNvPicPr>
          <p:nvPr>
            <p:ph idx="1"/>
          </p:nvPr>
        </p:nvPicPr>
        <p:blipFill>
          <a:blip r:embed="rId3"/>
          <a:stretch>
            <a:fillRect/>
          </a:stretch>
        </p:blipFill>
        <p:spPr>
          <a:xfrm>
            <a:off x="3424270" y="2542181"/>
            <a:ext cx="2023945" cy="1450758"/>
          </a:xfrm>
          <a:prstGeom prst="rect">
            <a:avLst/>
          </a:prstGeom>
        </p:spPr>
      </p:pic>
      <p:pic>
        <p:nvPicPr>
          <p:cNvPr id="12" name="图片 11">
            <a:extLst>
              <a:ext uri="{FF2B5EF4-FFF2-40B4-BE49-F238E27FC236}">
                <a16:creationId xmlns:a16="http://schemas.microsoft.com/office/drawing/2014/main" id="{E0EFA544-2152-E86E-F11E-0DEB6E65F852}"/>
              </a:ext>
            </a:extLst>
          </p:cNvPr>
          <p:cNvPicPr>
            <a:picLocks noChangeAspect="1"/>
          </p:cNvPicPr>
          <p:nvPr/>
        </p:nvPicPr>
        <p:blipFill>
          <a:blip r:embed="rId4"/>
          <a:stretch>
            <a:fillRect/>
          </a:stretch>
        </p:blipFill>
        <p:spPr>
          <a:xfrm>
            <a:off x="5681696" y="2334941"/>
            <a:ext cx="2722857" cy="1812402"/>
          </a:xfrm>
          <a:prstGeom prst="rect">
            <a:avLst/>
          </a:prstGeom>
        </p:spPr>
      </p:pic>
      <p:pic>
        <p:nvPicPr>
          <p:cNvPr id="13" name="Picture 1" descr="480x319_116f057a183">
            <a:extLst>
              <a:ext uri="{FF2B5EF4-FFF2-40B4-BE49-F238E27FC236}">
                <a16:creationId xmlns:a16="http://schemas.microsoft.com/office/drawing/2014/main" id="{22B68C86-4310-6F16-472E-05E3B4832028}"/>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3064" r="8322" b="-1"/>
          <a:stretch/>
        </p:blipFill>
        <p:spPr bwMode="auto">
          <a:xfrm>
            <a:off x="1052546" y="2464276"/>
            <a:ext cx="1760220" cy="14834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574C4D21-0C69-2CAA-1012-9FC66F8A5BE3}"/>
              </a:ext>
            </a:extLst>
          </p:cNvPr>
          <p:cNvPicPr>
            <a:picLocks noChangeAspect="1"/>
          </p:cNvPicPr>
          <p:nvPr/>
        </p:nvPicPr>
        <p:blipFill>
          <a:blip r:embed="rId6"/>
          <a:stretch>
            <a:fillRect/>
          </a:stretch>
        </p:blipFill>
        <p:spPr>
          <a:xfrm>
            <a:off x="8638034" y="2509863"/>
            <a:ext cx="1931140" cy="1450757"/>
          </a:xfrm>
          <a:prstGeom prst="rect">
            <a:avLst/>
          </a:prstGeom>
        </p:spPr>
      </p:pic>
      <p:cxnSp>
        <p:nvCxnSpPr>
          <p:cNvPr id="15" name="直线箭头连接符 14">
            <a:extLst>
              <a:ext uri="{FF2B5EF4-FFF2-40B4-BE49-F238E27FC236}">
                <a16:creationId xmlns:a16="http://schemas.microsoft.com/office/drawing/2014/main" id="{CFB48E18-7F3C-AA8E-9899-DB9EBFA162A6}"/>
              </a:ext>
            </a:extLst>
          </p:cNvPr>
          <p:cNvCxnSpPr/>
          <p:nvPr/>
        </p:nvCxnSpPr>
        <p:spPr>
          <a:xfrm>
            <a:off x="2963388" y="3271429"/>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8966668F-0413-4268-E1D7-A431A0CFACAA}"/>
              </a:ext>
            </a:extLst>
          </p:cNvPr>
          <p:cNvCxnSpPr/>
          <p:nvPr/>
        </p:nvCxnSpPr>
        <p:spPr>
          <a:xfrm>
            <a:off x="5594583"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6FE308E-B0AE-DB3C-13A5-F01A75EF7F22}"/>
              </a:ext>
            </a:extLst>
          </p:cNvPr>
          <p:cNvCxnSpPr/>
          <p:nvPr/>
        </p:nvCxnSpPr>
        <p:spPr>
          <a:xfrm>
            <a:off x="8075941"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C1FC9293-4EE2-14D0-FF7D-2CEA0BD97BF9}"/>
              </a:ext>
            </a:extLst>
          </p:cNvPr>
          <p:cNvCxnSpPr/>
          <p:nvPr/>
        </p:nvCxnSpPr>
        <p:spPr>
          <a:xfrm>
            <a:off x="9603604"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A0E460F0-553D-5FA9-7E26-9E5CA28E7BF8}"/>
              </a:ext>
            </a:extLst>
          </p:cNvPr>
          <p:cNvCxnSpPr>
            <a:cxnSpLocks/>
          </p:cNvCxnSpPr>
          <p:nvPr/>
        </p:nvCxnSpPr>
        <p:spPr>
          <a:xfrm flipH="1">
            <a:off x="1932656" y="4883902"/>
            <a:ext cx="7670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5F1A3E38-CDA2-154D-B1CD-7450795798E8}"/>
              </a:ext>
            </a:extLst>
          </p:cNvPr>
          <p:cNvCxnSpPr>
            <a:cxnSpLocks/>
          </p:cNvCxnSpPr>
          <p:nvPr/>
        </p:nvCxnSpPr>
        <p:spPr>
          <a:xfrm flipV="1">
            <a:off x="1932656"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36B3BB7-23DB-FD3F-3FC8-89B43AA5BFBF}"/>
              </a:ext>
            </a:extLst>
          </p:cNvPr>
          <p:cNvSpPr txBox="1"/>
          <p:nvPr/>
        </p:nvSpPr>
        <p:spPr>
          <a:xfrm>
            <a:off x="925646" y="1992942"/>
            <a:ext cx="2214390" cy="369332"/>
          </a:xfrm>
          <a:prstGeom prst="rect">
            <a:avLst/>
          </a:prstGeom>
          <a:noFill/>
        </p:spPr>
        <p:txBody>
          <a:bodyPr wrap="square" rtlCol="0">
            <a:spAutoFit/>
          </a:bodyPr>
          <a:lstStyle/>
          <a:p>
            <a:r>
              <a:rPr kumimoji="1" lang="en-US" altLang="zh-CN" dirty="0"/>
              <a:t>Complex</a:t>
            </a:r>
            <a:r>
              <a:rPr kumimoji="1" lang="zh-CN" altLang="en-US" dirty="0"/>
              <a:t> </a:t>
            </a:r>
            <a:r>
              <a:rPr kumimoji="1" lang="en-US" altLang="zh-CN" dirty="0"/>
              <a:t>System</a:t>
            </a:r>
            <a:endParaRPr kumimoji="1" lang="zh-CN" altLang="en-US" dirty="0"/>
          </a:p>
        </p:txBody>
      </p:sp>
      <p:sp>
        <p:nvSpPr>
          <p:cNvPr id="22" name="文本框 21">
            <a:extLst>
              <a:ext uri="{FF2B5EF4-FFF2-40B4-BE49-F238E27FC236}">
                <a16:creationId xmlns:a16="http://schemas.microsoft.com/office/drawing/2014/main" id="{E75B3332-DEBD-06CD-77FB-C3A94D7D4F48}"/>
              </a:ext>
            </a:extLst>
          </p:cNvPr>
          <p:cNvSpPr txBox="1"/>
          <p:nvPr/>
        </p:nvSpPr>
        <p:spPr>
          <a:xfrm>
            <a:off x="3286109" y="1992942"/>
            <a:ext cx="2722857" cy="369332"/>
          </a:xfrm>
          <a:prstGeom prst="rect">
            <a:avLst/>
          </a:prstGeom>
          <a:noFill/>
        </p:spPr>
        <p:txBody>
          <a:bodyPr wrap="square" rtlCol="0">
            <a:spAutoFit/>
          </a:bodyPr>
          <a:lstStyle/>
          <a:p>
            <a:r>
              <a:rPr kumimoji="1" lang="en-US" altLang="zh-CN" dirty="0"/>
              <a:t>Behavior (observations)</a:t>
            </a:r>
            <a:endParaRPr kumimoji="1" lang="zh-CN" altLang="en-US" dirty="0"/>
          </a:p>
        </p:txBody>
      </p:sp>
      <p:sp>
        <p:nvSpPr>
          <p:cNvPr id="23" name="文本框 22">
            <a:extLst>
              <a:ext uri="{FF2B5EF4-FFF2-40B4-BE49-F238E27FC236}">
                <a16:creationId xmlns:a16="http://schemas.microsoft.com/office/drawing/2014/main" id="{5B3CF870-BB2E-38AE-318A-E7E82148F0E2}"/>
              </a:ext>
            </a:extLst>
          </p:cNvPr>
          <p:cNvSpPr txBox="1"/>
          <p:nvPr/>
        </p:nvSpPr>
        <p:spPr>
          <a:xfrm>
            <a:off x="6408152" y="1979276"/>
            <a:ext cx="1408761" cy="369332"/>
          </a:xfrm>
          <a:prstGeom prst="rect">
            <a:avLst/>
          </a:prstGeom>
          <a:noFill/>
        </p:spPr>
        <p:txBody>
          <a:bodyPr wrap="square" rtlCol="0">
            <a:spAutoFit/>
          </a:bodyPr>
          <a:lstStyle/>
          <a:p>
            <a:r>
              <a:rPr kumimoji="1" lang="en-US" altLang="zh-CN" dirty="0"/>
              <a:t>AI systems</a:t>
            </a:r>
            <a:endParaRPr kumimoji="1" lang="zh-CN" altLang="en-US" dirty="0"/>
          </a:p>
        </p:txBody>
      </p:sp>
      <p:sp>
        <p:nvSpPr>
          <p:cNvPr id="24" name="文本框 23">
            <a:extLst>
              <a:ext uri="{FF2B5EF4-FFF2-40B4-BE49-F238E27FC236}">
                <a16:creationId xmlns:a16="http://schemas.microsoft.com/office/drawing/2014/main" id="{9E6C61A4-6AB9-4EB9-841D-5D59341FF4F3}"/>
              </a:ext>
            </a:extLst>
          </p:cNvPr>
          <p:cNvSpPr txBox="1"/>
          <p:nvPr/>
        </p:nvSpPr>
        <p:spPr>
          <a:xfrm>
            <a:off x="9050364" y="1972561"/>
            <a:ext cx="1408761" cy="369332"/>
          </a:xfrm>
          <a:prstGeom prst="rect">
            <a:avLst/>
          </a:prstGeom>
          <a:noFill/>
        </p:spPr>
        <p:txBody>
          <a:bodyPr wrap="square" rtlCol="0">
            <a:spAutoFit/>
          </a:bodyPr>
          <a:lstStyle/>
          <a:p>
            <a:r>
              <a:rPr kumimoji="1" lang="en-US" altLang="zh-CN" dirty="0"/>
              <a:t>Models</a:t>
            </a:r>
            <a:endParaRPr kumimoji="1" lang="zh-CN" altLang="en-US" dirty="0"/>
          </a:p>
        </p:txBody>
      </p:sp>
      <p:sp>
        <p:nvSpPr>
          <p:cNvPr id="25" name="文本框 24">
            <a:extLst>
              <a:ext uri="{FF2B5EF4-FFF2-40B4-BE49-F238E27FC236}">
                <a16:creationId xmlns:a16="http://schemas.microsoft.com/office/drawing/2014/main" id="{4BB521DE-D647-5A63-4F3E-7758EADB85F0}"/>
              </a:ext>
            </a:extLst>
          </p:cNvPr>
          <p:cNvSpPr txBox="1"/>
          <p:nvPr/>
        </p:nvSpPr>
        <p:spPr>
          <a:xfrm>
            <a:off x="4565994" y="4560736"/>
            <a:ext cx="2546538" cy="646331"/>
          </a:xfrm>
          <a:prstGeom prst="rect">
            <a:avLst/>
          </a:prstGeom>
          <a:noFill/>
        </p:spPr>
        <p:txBody>
          <a:bodyPr wrap="square" rtlCol="0">
            <a:spAutoFit/>
          </a:bodyPr>
          <a:lstStyle/>
          <a:p>
            <a:r>
              <a:rPr kumimoji="1" lang="en-US" altLang="zh-CN" dirty="0"/>
              <a:t>Prediction, Simulation,</a:t>
            </a:r>
            <a:r>
              <a:rPr kumimoji="1" lang="zh-CN" altLang="en-US" dirty="0"/>
              <a:t> </a:t>
            </a:r>
            <a:r>
              <a:rPr kumimoji="1" lang="en-US" altLang="zh-CN" dirty="0"/>
              <a:t>Optimization,</a:t>
            </a:r>
            <a:r>
              <a:rPr kumimoji="1" lang="zh-CN" altLang="en-US" dirty="0"/>
              <a:t> </a:t>
            </a:r>
            <a:r>
              <a:rPr kumimoji="1" lang="en-US" altLang="zh-CN" dirty="0"/>
              <a:t>Controls</a:t>
            </a:r>
            <a:endParaRPr kumimoji="1" lang="zh-CN" altLang="en-US" dirty="0"/>
          </a:p>
        </p:txBody>
      </p:sp>
      <p:sp>
        <p:nvSpPr>
          <p:cNvPr id="2" name="文本框 1">
            <a:extLst>
              <a:ext uri="{FF2B5EF4-FFF2-40B4-BE49-F238E27FC236}">
                <a16:creationId xmlns:a16="http://schemas.microsoft.com/office/drawing/2014/main" id="{DF646FD5-BB00-1B81-F612-8A0F11C4358E}"/>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579B474E-A919-31DA-17C7-E7B94BE23874}"/>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26" name="Picture 5" descr="Z:\e\建院\logo\uplogo copy.png">
            <a:extLst>
              <a:ext uri="{FF2B5EF4-FFF2-40B4-BE49-F238E27FC236}">
                <a16:creationId xmlns:a16="http://schemas.microsoft.com/office/drawing/2014/main" id="{E1C61B11-D8E3-92BB-C830-DAB01F67BE5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9079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893539" cy="1200329"/>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Surrogate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DeepRSM</a:t>
            </a:r>
            <a:br>
              <a:rPr lang="en-US" altLang="zh-CN" sz="3600" dirty="0">
                <a:solidFill>
                  <a:srgbClr val="C00000"/>
                </a:solidFill>
                <a:latin typeface="微软雅黑" panose="020B0503020204020204" pitchFamily="34" charset="-122"/>
                <a:ea typeface="微软雅黑" panose="020B0503020204020204" pitchFamily="34" charset="-122"/>
              </a:rPr>
            </a:b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FA0A34E-44C0-9682-1178-76C817BE1CD2}"/>
              </a:ext>
            </a:extLst>
          </p:cNvPr>
          <p:cNvSpPr/>
          <p:nvPr/>
        </p:nvSpPr>
        <p:spPr>
          <a:xfrm>
            <a:off x="399521" y="6236372"/>
            <a:ext cx="9134444" cy="577081"/>
          </a:xfrm>
          <a:prstGeom prst="rect">
            <a:avLst/>
          </a:prstGeom>
        </p:spPr>
        <p:txBody>
          <a:bodyPr wrap="square">
            <a:spAutoFit/>
          </a:bodyPr>
          <a:lstStyle/>
          <a:p>
            <a:pPr algn="just" fontAlgn="base"/>
            <a:r>
              <a:rPr lang="en" altLang="zh-CN" sz="1050" b="0" i="0" dirty="0">
                <a:solidFill>
                  <a:srgbClr val="000000"/>
                </a:solidFill>
                <a:effectLst/>
                <a:latin typeface="wf_segoe-ui_normal"/>
              </a:rPr>
              <a:t>[1] Xing J, Zheng S, Ding D, et al. Deep learning for prediction of the air quality response to emission changes[J]. Environmental Science &amp; Technology, 2020.</a:t>
            </a:r>
          </a:p>
          <a:p>
            <a:pPr algn="just" fontAlgn="base"/>
            <a:r>
              <a:rPr lang="en" altLang="zh-CN" sz="1050" b="0" i="0" dirty="0">
                <a:solidFill>
                  <a:srgbClr val="000000"/>
                </a:solidFill>
                <a:effectLst/>
                <a:latin typeface="wf_segoe-ui_normal"/>
              </a:rPr>
              <a:t>[2] Cohen A J, </a:t>
            </a:r>
            <a:r>
              <a:rPr lang="en" altLang="zh-CN" sz="1050" b="0" i="0" dirty="0" err="1">
                <a:solidFill>
                  <a:srgbClr val="000000"/>
                </a:solidFill>
                <a:effectLst/>
                <a:latin typeface="wf_segoe-ui_normal"/>
              </a:rPr>
              <a:t>Brauer</a:t>
            </a:r>
            <a:r>
              <a:rPr lang="en" altLang="zh-CN" sz="1050" b="0" i="0" dirty="0">
                <a:solidFill>
                  <a:srgbClr val="000000"/>
                </a:solidFill>
                <a:effectLst/>
                <a:latin typeface="wf_segoe-ui_normal"/>
              </a:rPr>
              <a:t> M, Burnett R, et al. Estimates and 25-year trends of the global burden of disease attributable to ambient air pollution: an analysis of data from the Global Burden of Diseases Study 2015[J]. The Lancet, 2017, 389(10082): 1907-1918.</a:t>
            </a:r>
          </a:p>
        </p:txBody>
      </p:sp>
      <p:pic>
        <p:nvPicPr>
          <p:cNvPr id="12" name="Picture 2">
            <a:extLst>
              <a:ext uri="{FF2B5EF4-FFF2-40B4-BE49-F238E27FC236}">
                <a16:creationId xmlns:a16="http://schemas.microsoft.com/office/drawing/2014/main" id="{498486F8-9DF8-2782-8B64-B6879877D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875" y="233641"/>
            <a:ext cx="4360125" cy="5698662"/>
          </a:xfrm>
          <a:prstGeom prst="rect">
            <a:avLst/>
          </a:prstGeom>
          <a:noFill/>
          <a:extLst>
            <a:ext uri="{909E8E84-426E-40DD-AFC4-6F175D3DCCD1}">
              <a14:hiddenFill xmlns:a14="http://schemas.microsoft.com/office/drawing/2010/main">
                <a:solidFill>
                  <a:srgbClr val="FFFFFF"/>
                </a:solidFill>
              </a14:hiddenFill>
            </a:ext>
          </a:extLst>
        </p:spPr>
      </p:pic>
      <p:pic>
        <p:nvPicPr>
          <p:cNvPr id="15" name="内容占位符 14">
            <a:extLst>
              <a:ext uri="{FF2B5EF4-FFF2-40B4-BE49-F238E27FC236}">
                <a16:creationId xmlns:a16="http://schemas.microsoft.com/office/drawing/2014/main" id="{F2C88CDF-A4B6-C61E-09F8-69DBE517C6A1}"/>
              </a:ext>
            </a:extLst>
          </p:cNvPr>
          <p:cNvPicPr>
            <a:picLocks noGrp="1" noChangeAspect="1"/>
          </p:cNvPicPr>
          <p:nvPr>
            <p:ph idx="1"/>
          </p:nvPr>
        </p:nvPicPr>
        <p:blipFill>
          <a:blip r:embed="rId4"/>
          <a:stretch>
            <a:fillRect/>
          </a:stretch>
        </p:blipFill>
        <p:spPr>
          <a:xfrm>
            <a:off x="1436033" y="1251518"/>
            <a:ext cx="4991661" cy="4717121"/>
          </a:xfrm>
          <a:prstGeom prst="rect">
            <a:avLst/>
          </a:prstGeom>
        </p:spPr>
      </p:pic>
      <p:pic>
        <p:nvPicPr>
          <p:cNvPr id="2" name="图片 1">
            <a:extLst>
              <a:ext uri="{FF2B5EF4-FFF2-40B4-BE49-F238E27FC236}">
                <a16:creationId xmlns:a16="http://schemas.microsoft.com/office/drawing/2014/main" id="{32526A06-5A18-F737-9A2E-F968EDBA879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6B158513-A05C-748F-2A75-CA889E320D3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5727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893539" cy="1384995"/>
          </a:xfrm>
          <a:prstGeom prst="rect">
            <a:avLst/>
          </a:prstGeom>
          <a:noFill/>
        </p:spPr>
        <p:txBody>
          <a:bodyPr wrap="square" rtlCol="0">
            <a:spAutoFit/>
          </a:bodyPr>
          <a:lstStyle/>
          <a:p>
            <a:r>
              <a:rPr lang="en-US" altLang="zh-CN" sz="2800" dirty="0">
                <a:solidFill>
                  <a:srgbClr val="C00000"/>
                </a:solidFill>
                <a:latin typeface="微软雅黑" panose="020B0503020204020204" pitchFamily="34" charset="-122"/>
                <a:ea typeface="微软雅黑" panose="020B0503020204020204" pitchFamily="34" charset="-122"/>
              </a:rPr>
              <a:t>Learning to Simulate Complex Physics with Graph Networks</a:t>
            </a:r>
          </a:p>
          <a:p>
            <a:br>
              <a:rPr lang="en-US" altLang="zh-CN" sz="2800" dirty="0">
                <a:solidFill>
                  <a:srgbClr val="C00000"/>
                </a:solidFill>
                <a:latin typeface="微软雅黑" panose="020B0503020204020204" pitchFamily="34" charset="-122"/>
                <a:ea typeface="微软雅黑" panose="020B0503020204020204" pitchFamily="34" charset="-122"/>
              </a:rPr>
            </a:b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0CD1C65-A430-DDC3-769C-402C48470D5D}"/>
              </a:ext>
            </a:extLst>
          </p:cNvPr>
          <p:cNvSpPr txBox="1"/>
          <p:nvPr/>
        </p:nvSpPr>
        <p:spPr>
          <a:xfrm>
            <a:off x="574304" y="6328260"/>
            <a:ext cx="7180875" cy="307777"/>
          </a:xfrm>
          <a:prstGeom prst="rect">
            <a:avLst/>
          </a:prstGeom>
          <a:noFill/>
        </p:spPr>
        <p:txBody>
          <a:bodyPr wrap="square" rtlCol="0">
            <a:spAutoFit/>
          </a:bodyPr>
          <a:lstStyle/>
          <a:p>
            <a:r>
              <a:rPr lang="en" altLang="zh-CN" sz="1400" b="0" i="0" dirty="0">
                <a:solidFill>
                  <a:srgbClr val="3D464D"/>
                </a:solidFill>
                <a:effectLst/>
                <a:latin typeface="suxingme"/>
              </a:rPr>
              <a:t>https://</a:t>
            </a:r>
            <a:r>
              <a:rPr lang="en" altLang="zh-CN" sz="1400" b="0" i="0" dirty="0" err="1">
                <a:solidFill>
                  <a:srgbClr val="3D464D"/>
                </a:solidFill>
                <a:effectLst/>
                <a:latin typeface="suxingme"/>
              </a:rPr>
              <a:t>arxiv.org</a:t>
            </a:r>
            <a:r>
              <a:rPr lang="en" altLang="zh-CN" sz="1400" b="0" i="0" dirty="0">
                <a:solidFill>
                  <a:srgbClr val="3D464D"/>
                </a:solidFill>
                <a:effectLst/>
                <a:latin typeface="suxingme"/>
              </a:rPr>
              <a:t>/abs/2002.09405</a:t>
            </a:r>
            <a:endParaRPr lang="zh-CN" altLang="en-US" sz="1400" dirty="0">
              <a:latin typeface="微软雅黑" panose="020B0503020204020204" pitchFamily="34" charset="-122"/>
              <a:ea typeface="微软雅黑" panose="020B0503020204020204" pitchFamily="34" charset="-122"/>
            </a:endParaRPr>
          </a:p>
        </p:txBody>
      </p:sp>
      <p:pic>
        <p:nvPicPr>
          <p:cNvPr id="11266" name="Picture 2">
            <a:extLst>
              <a:ext uri="{FF2B5EF4-FFF2-40B4-BE49-F238E27FC236}">
                <a16:creationId xmlns:a16="http://schemas.microsoft.com/office/drawing/2014/main" id="{A8D54CAF-89A9-2B31-1ED0-F23DE8D1DB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2549" y="1341116"/>
            <a:ext cx="5028406"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descr="图形用户界面, 日程表&#10;&#10;描述已自动生成">
            <a:extLst>
              <a:ext uri="{FF2B5EF4-FFF2-40B4-BE49-F238E27FC236}">
                <a16:creationId xmlns:a16="http://schemas.microsoft.com/office/drawing/2014/main" id="{28A86C9D-0F55-4F32-8729-33FA929CC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131" y="1341116"/>
            <a:ext cx="6392384" cy="4291600"/>
          </a:xfrm>
          <a:prstGeom prst="rect">
            <a:avLst/>
          </a:prstGeom>
        </p:spPr>
      </p:pic>
      <p:pic>
        <p:nvPicPr>
          <p:cNvPr id="2" name="图片 1">
            <a:extLst>
              <a:ext uri="{FF2B5EF4-FFF2-40B4-BE49-F238E27FC236}">
                <a16:creationId xmlns:a16="http://schemas.microsoft.com/office/drawing/2014/main" id="{71291A24-0776-5192-DA8F-324AE22364FC}"/>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C7B24213-311C-AD31-FE85-BFDC81EE9E1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3707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Influence maximization problem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B7D9997A-0907-1D6B-50D8-DCA65315A10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E71A54C4-B040-003F-A481-A79BF2E4B05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See the source image">
            <a:extLst>
              <a:ext uri="{FF2B5EF4-FFF2-40B4-BE49-F238E27FC236}">
                <a16:creationId xmlns:a16="http://schemas.microsoft.com/office/drawing/2014/main" id="{197C5496-550F-7304-7021-DE4D0601FC2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35619" y="1417637"/>
            <a:ext cx="6998558" cy="441055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72878224-4C5A-7628-ABA3-1307792129C2}"/>
              </a:ext>
            </a:extLst>
          </p:cNvPr>
          <p:cNvSpPr txBox="1"/>
          <p:nvPr/>
        </p:nvSpPr>
        <p:spPr>
          <a:xfrm>
            <a:off x="8079217" y="3096119"/>
            <a:ext cx="3637862"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latin typeface="Source Han Sans CN" panose="020B0500000000000000" pitchFamily="34" charset="-128"/>
                <a:ea typeface="Source Han Sans CN" panose="020B0500000000000000" pitchFamily="34" charset="-128"/>
              </a:rPr>
              <a:t>Finding the most </a:t>
            </a:r>
            <a:r>
              <a:rPr kumimoji="1" lang="en-US" altLang="zh-CN" b="1" dirty="0">
                <a:latin typeface="Source Han Sans CN" panose="020B0500000000000000" pitchFamily="34" charset="-128"/>
                <a:ea typeface="Source Han Sans CN" panose="020B0500000000000000" pitchFamily="34" charset="-128"/>
              </a:rPr>
              <a:t>significant node</a:t>
            </a:r>
            <a:r>
              <a:rPr kumimoji="1" lang="en-US" altLang="zh-CN" dirty="0">
                <a:latin typeface="Source Han Sans CN" panose="020B0500000000000000" pitchFamily="34" charset="-128"/>
                <a:ea typeface="Source Han Sans CN" panose="020B0500000000000000" pitchFamily="34" charset="-128"/>
              </a:rPr>
              <a:t> such that the influence could be maximized under the constraints of resource</a:t>
            </a:r>
            <a:endParaRPr kumimoji="1" lang="zh-CN" altLang="en-US" dirty="0">
              <a:latin typeface="Source Han Sans CN" panose="020B0500000000000000" pitchFamily="34" charset="-128"/>
              <a:ea typeface="Source Han Sans CN" panose="020B0500000000000000" pitchFamily="34" charset="-128"/>
            </a:endParaRPr>
          </a:p>
        </p:txBody>
      </p:sp>
      <p:sp>
        <p:nvSpPr>
          <p:cNvPr id="17" name="椭圆 16">
            <a:extLst>
              <a:ext uri="{FF2B5EF4-FFF2-40B4-BE49-F238E27FC236}">
                <a16:creationId xmlns:a16="http://schemas.microsoft.com/office/drawing/2014/main" id="{257ADDA0-ABF4-EBFB-89CC-9251E81A5094}"/>
              </a:ext>
            </a:extLst>
          </p:cNvPr>
          <p:cNvSpPr/>
          <p:nvPr/>
        </p:nvSpPr>
        <p:spPr>
          <a:xfrm>
            <a:off x="3460261" y="3325954"/>
            <a:ext cx="274320" cy="3749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椭圆 17">
            <a:extLst>
              <a:ext uri="{FF2B5EF4-FFF2-40B4-BE49-F238E27FC236}">
                <a16:creationId xmlns:a16="http://schemas.microsoft.com/office/drawing/2014/main" id="{41FADD3B-A8E1-834A-5663-585BC84421DC}"/>
              </a:ext>
            </a:extLst>
          </p:cNvPr>
          <p:cNvSpPr/>
          <p:nvPr/>
        </p:nvSpPr>
        <p:spPr>
          <a:xfrm>
            <a:off x="5086806" y="3777554"/>
            <a:ext cx="310896" cy="3749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椭圆 18">
            <a:extLst>
              <a:ext uri="{FF2B5EF4-FFF2-40B4-BE49-F238E27FC236}">
                <a16:creationId xmlns:a16="http://schemas.microsoft.com/office/drawing/2014/main" id="{702FE493-4A07-CA53-77FD-6C2D3FEA0323}"/>
              </a:ext>
            </a:extLst>
          </p:cNvPr>
          <p:cNvSpPr/>
          <p:nvPr/>
        </p:nvSpPr>
        <p:spPr>
          <a:xfrm>
            <a:off x="1933426" y="4152458"/>
            <a:ext cx="310896" cy="3749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文本框 19">
            <a:extLst>
              <a:ext uri="{FF2B5EF4-FFF2-40B4-BE49-F238E27FC236}">
                <a16:creationId xmlns:a16="http://schemas.microsoft.com/office/drawing/2014/main" id="{5399B6DB-47E2-B502-ECFC-A0706F24BCA2}"/>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spTree>
    <p:extLst>
      <p:ext uri="{BB962C8B-B14F-4D97-AF65-F5344CB8AC3E}">
        <p14:creationId xmlns:p14="http://schemas.microsoft.com/office/powerpoint/2010/main" val="3022405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reinforcement 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B7D9997A-0907-1D6B-50D8-DCA65315A10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E71A54C4-B040-003F-A481-A79BF2E4B05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id="{5399B6DB-47E2-B502-ECFC-A0706F24BCA2}"/>
              </a:ext>
            </a:extLst>
          </p:cNvPr>
          <p:cNvSpPr txBox="1"/>
          <p:nvPr/>
        </p:nvSpPr>
        <p:spPr>
          <a:xfrm>
            <a:off x="376901" y="6327758"/>
            <a:ext cx="5219927" cy="338554"/>
          </a:xfrm>
          <a:prstGeom prst="rect">
            <a:avLst/>
          </a:prstGeom>
          <a:noFill/>
        </p:spPr>
        <p:txBody>
          <a:bodyPr wrap="square" rtlCol="0">
            <a:spAutoFit/>
          </a:bodyPr>
          <a:lstStyle/>
          <a:p>
            <a:r>
              <a:rPr kumimoji="1" lang="en" altLang="zh-CN" sz="1600" dirty="0"/>
              <a:t>https://</a:t>
            </a:r>
            <a:r>
              <a:rPr kumimoji="1" lang="en" altLang="zh-CN" sz="1600" dirty="0" err="1"/>
              <a:t>www.nature.com</a:t>
            </a:r>
            <a:r>
              <a:rPr kumimoji="1" lang="en" altLang="zh-CN" sz="1600" dirty="0"/>
              <a:t>/articles/s42256-020-0177-2</a:t>
            </a:r>
            <a:endParaRPr kumimoji="1" lang="zh-CN" altLang="en-US" sz="1600" dirty="0"/>
          </a:p>
        </p:txBody>
      </p:sp>
      <p:pic>
        <p:nvPicPr>
          <p:cNvPr id="3" name="Picture 2">
            <a:extLst>
              <a:ext uri="{FF2B5EF4-FFF2-40B4-BE49-F238E27FC236}">
                <a16:creationId xmlns:a16="http://schemas.microsoft.com/office/drawing/2014/main" id="{FF99E759-B823-6DC2-5E44-706C7F36A1DF}"/>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76901" y="2132050"/>
            <a:ext cx="5152907" cy="20997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EEFE30A-2B31-251A-4A50-DC6988D79054}"/>
              </a:ext>
            </a:extLst>
          </p:cNvPr>
          <p:cNvPicPr>
            <a:picLocks noChangeAspect="1"/>
          </p:cNvPicPr>
          <p:nvPr/>
        </p:nvPicPr>
        <p:blipFill>
          <a:blip r:embed="rId6"/>
          <a:stretch>
            <a:fillRect/>
          </a:stretch>
        </p:blipFill>
        <p:spPr>
          <a:xfrm>
            <a:off x="0" y="1090907"/>
            <a:ext cx="7895130" cy="5011598"/>
          </a:xfrm>
          <a:prstGeom prst="rect">
            <a:avLst/>
          </a:prstGeom>
        </p:spPr>
      </p:pic>
      <p:pic>
        <p:nvPicPr>
          <p:cNvPr id="5" name="图片 4">
            <a:extLst>
              <a:ext uri="{FF2B5EF4-FFF2-40B4-BE49-F238E27FC236}">
                <a16:creationId xmlns:a16="http://schemas.microsoft.com/office/drawing/2014/main" id="{A0CDAF7C-857E-4984-DD1B-0AC27CF9B839}"/>
              </a:ext>
            </a:extLst>
          </p:cNvPr>
          <p:cNvPicPr>
            <a:picLocks noChangeAspect="1"/>
          </p:cNvPicPr>
          <p:nvPr/>
        </p:nvPicPr>
        <p:blipFill>
          <a:blip r:embed="rId7"/>
          <a:stretch>
            <a:fillRect/>
          </a:stretch>
        </p:blipFill>
        <p:spPr>
          <a:xfrm>
            <a:off x="8078036" y="1082799"/>
            <a:ext cx="3890643" cy="4869515"/>
          </a:xfrm>
          <a:prstGeom prst="rect">
            <a:avLst/>
          </a:prstGeom>
        </p:spPr>
      </p:pic>
    </p:spTree>
    <p:extLst>
      <p:ext uri="{BB962C8B-B14F-4D97-AF65-F5344CB8AC3E}">
        <p14:creationId xmlns:p14="http://schemas.microsoft.com/office/powerpoint/2010/main" val="2749716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Data driven control for complex networks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1860A27-59F2-A27C-8BA3-EE2284684B64}"/>
              </a:ext>
            </a:extLst>
          </p:cNvPr>
          <p:cNvSpPr/>
          <p:nvPr/>
        </p:nvSpPr>
        <p:spPr>
          <a:xfrm>
            <a:off x="724829" y="6306303"/>
            <a:ext cx="9034850" cy="369332"/>
          </a:xfrm>
          <a:prstGeom prst="rect">
            <a:avLst/>
          </a:prstGeom>
        </p:spPr>
        <p:txBody>
          <a:bodyPr wrap="square">
            <a:spAutoFit/>
          </a:bodyPr>
          <a:lstStyle/>
          <a:p>
            <a:r>
              <a:rPr lang="en" altLang="zh-CN" dirty="0"/>
              <a:t>https://</a:t>
            </a:r>
            <a:r>
              <a:rPr lang="en" altLang="zh-CN" dirty="0" err="1"/>
              <a:t>www.nature.com</a:t>
            </a:r>
            <a:r>
              <a:rPr lang="en" altLang="zh-CN" dirty="0"/>
              <a:t>/articles/s41467-021-21554-0/figures/1</a:t>
            </a:r>
            <a:endParaRPr lang="zh-CN" altLang="en-US" dirty="0"/>
          </a:p>
        </p:txBody>
      </p:sp>
      <p:pic>
        <p:nvPicPr>
          <p:cNvPr id="4" name="内容占位符 3">
            <a:extLst>
              <a:ext uri="{FF2B5EF4-FFF2-40B4-BE49-F238E27FC236}">
                <a16:creationId xmlns:a16="http://schemas.microsoft.com/office/drawing/2014/main" id="{6DF43201-6A63-EF97-6539-9E3F19A77F92}"/>
              </a:ext>
            </a:extLst>
          </p:cNvPr>
          <p:cNvPicPr>
            <a:picLocks noGrp="1" noChangeAspect="1"/>
          </p:cNvPicPr>
          <p:nvPr>
            <p:ph idx="1"/>
          </p:nvPr>
        </p:nvPicPr>
        <p:blipFill>
          <a:blip r:embed="rId3"/>
          <a:stretch>
            <a:fillRect/>
          </a:stretch>
        </p:blipFill>
        <p:spPr>
          <a:xfrm>
            <a:off x="635619" y="1461124"/>
            <a:ext cx="4191562" cy="4564518"/>
          </a:xfrm>
          <a:prstGeom prst="rect">
            <a:avLst/>
          </a:prstGeom>
        </p:spPr>
      </p:pic>
      <p:pic>
        <p:nvPicPr>
          <p:cNvPr id="9" name="Picture 2" descr="Fig. 1">
            <a:extLst>
              <a:ext uri="{FF2B5EF4-FFF2-40B4-BE49-F238E27FC236}">
                <a16:creationId xmlns:a16="http://schemas.microsoft.com/office/drawing/2014/main" id="{C2CA06BD-1898-A68B-FE0F-FDD1C23F7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301" y="1461124"/>
            <a:ext cx="6230679" cy="4351905"/>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B7D9997A-0907-1D6B-50D8-DCA65315A10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3" name="Picture 5" descr="Z:\e\建院\logo\uplogo copy.png">
            <a:extLst>
              <a:ext uri="{FF2B5EF4-FFF2-40B4-BE49-F238E27FC236}">
                <a16:creationId xmlns:a16="http://schemas.microsoft.com/office/drawing/2014/main" id="{E71A54C4-B040-003F-A481-A79BF2E4B05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3933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Controlling complex networks review</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1860A27-59F2-A27C-8BA3-EE2284684B64}"/>
              </a:ext>
            </a:extLst>
          </p:cNvPr>
          <p:cNvSpPr/>
          <p:nvPr/>
        </p:nvSpPr>
        <p:spPr>
          <a:xfrm>
            <a:off x="724829" y="6306303"/>
            <a:ext cx="9034850" cy="369332"/>
          </a:xfrm>
          <a:prstGeom prst="rect">
            <a:avLst/>
          </a:prstGeom>
        </p:spPr>
        <p:txBody>
          <a:bodyPr wrap="square">
            <a:spAutoFit/>
          </a:bodyPr>
          <a:lstStyle/>
          <a:p>
            <a:r>
              <a:rPr lang="en" altLang="zh-CN" dirty="0"/>
              <a:t>https://</a:t>
            </a:r>
            <a:r>
              <a:rPr lang="en" altLang="zh-CN" dirty="0" err="1"/>
              <a:t>web.cs.ucdavis.edu</a:t>
            </a:r>
            <a:r>
              <a:rPr lang="en" altLang="zh-CN" dirty="0"/>
              <a:t>/~</a:t>
            </a:r>
            <a:r>
              <a:rPr lang="en" altLang="zh-CN" dirty="0" err="1"/>
              <a:t>raissa</a:t>
            </a:r>
            <a:r>
              <a:rPr lang="en" altLang="zh-CN" dirty="0"/>
              <a:t>/Classes/253-S23/NRP_2023.pdf</a:t>
            </a:r>
            <a:endParaRPr lang="zh-CN" altLang="en-US" dirty="0"/>
          </a:p>
        </p:txBody>
      </p:sp>
      <p:pic>
        <p:nvPicPr>
          <p:cNvPr id="12" name="图片 11">
            <a:extLst>
              <a:ext uri="{FF2B5EF4-FFF2-40B4-BE49-F238E27FC236}">
                <a16:creationId xmlns:a16="http://schemas.microsoft.com/office/drawing/2014/main" id="{68983BBF-7CBC-F85F-7565-32EB475D5010}"/>
              </a:ext>
            </a:extLst>
          </p:cNvPr>
          <p:cNvPicPr>
            <a:picLocks noChangeAspect="1"/>
          </p:cNvPicPr>
          <p:nvPr/>
        </p:nvPicPr>
        <p:blipFill>
          <a:blip r:embed="rId3"/>
          <a:stretch>
            <a:fillRect/>
          </a:stretch>
        </p:blipFill>
        <p:spPr>
          <a:xfrm>
            <a:off x="635618" y="1176580"/>
            <a:ext cx="4468009" cy="4910216"/>
          </a:xfrm>
          <a:prstGeom prst="rect">
            <a:avLst/>
          </a:prstGeom>
        </p:spPr>
      </p:pic>
      <p:pic>
        <p:nvPicPr>
          <p:cNvPr id="13" name="图片 12">
            <a:extLst>
              <a:ext uri="{FF2B5EF4-FFF2-40B4-BE49-F238E27FC236}">
                <a16:creationId xmlns:a16="http://schemas.microsoft.com/office/drawing/2014/main" id="{65602D5F-E79B-3221-5F45-633F859A333B}"/>
              </a:ext>
            </a:extLst>
          </p:cNvPr>
          <p:cNvPicPr>
            <a:picLocks noChangeAspect="1"/>
          </p:cNvPicPr>
          <p:nvPr/>
        </p:nvPicPr>
        <p:blipFill>
          <a:blip r:embed="rId4"/>
          <a:stretch>
            <a:fillRect/>
          </a:stretch>
        </p:blipFill>
        <p:spPr>
          <a:xfrm>
            <a:off x="6199184" y="1176580"/>
            <a:ext cx="4568053" cy="4721816"/>
          </a:xfrm>
          <a:prstGeom prst="rect">
            <a:avLst/>
          </a:prstGeom>
        </p:spPr>
      </p:pic>
      <p:pic>
        <p:nvPicPr>
          <p:cNvPr id="14" name="图片 13">
            <a:extLst>
              <a:ext uri="{FF2B5EF4-FFF2-40B4-BE49-F238E27FC236}">
                <a16:creationId xmlns:a16="http://schemas.microsoft.com/office/drawing/2014/main" id="{2CF231BB-9096-749C-3475-462071138E93}"/>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5" name="Picture 5" descr="Z:\e\建院\logo\uplogo copy.png">
            <a:extLst>
              <a:ext uri="{FF2B5EF4-FFF2-40B4-BE49-F238E27FC236}">
                <a16:creationId xmlns:a16="http://schemas.microsoft.com/office/drawing/2014/main" id="{16222ACE-0270-3F1D-0759-3804A415062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7818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AIDD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5C9B781-C433-D42F-3962-5E10749F5589}"/>
              </a:ext>
            </a:extLst>
          </p:cNvPr>
          <p:cNvPicPr>
            <a:picLocks noChangeAspect="1"/>
          </p:cNvPicPr>
          <p:nvPr/>
        </p:nvPicPr>
        <p:blipFill>
          <a:blip r:embed="rId3"/>
          <a:stretch>
            <a:fillRect/>
          </a:stretch>
        </p:blipFill>
        <p:spPr>
          <a:xfrm>
            <a:off x="3352489" y="1195687"/>
            <a:ext cx="8587897" cy="4579689"/>
          </a:xfrm>
          <a:prstGeom prst="rect">
            <a:avLst/>
          </a:prstGeom>
        </p:spPr>
      </p:pic>
      <p:sp>
        <p:nvSpPr>
          <p:cNvPr id="4" name="矩形 3">
            <a:extLst>
              <a:ext uri="{FF2B5EF4-FFF2-40B4-BE49-F238E27FC236}">
                <a16:creationId xmlns:a16="http://schemas.microsoft.com/office/drawing/2014/main" id="{1466809E-D766-9D6D-058F-8C9ED7CF9BB6}"/>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3" name="图片 2">
            <a:extLst>
              <a:ext uri="{FF2B5EF4-FFF2-40B4-BE49-F238E27FC236}">
                <a16:creationId xmlns:a16="http://schemas.microsoft.com/office/drawing/2014/main" id="{3FB1F920-AD2E-D6CB-3318-85709211DE51}"/>
              </a:ext>
            </a:extLst>
          </p:cNvPr>
          <p:cNvPicPr>
            <a:picLocks noChangeAspect="1"/>
          </p:cNvPicPr>
          <p:nvPr/>
        </p:nvPicPr>
        <p:blipFill>
          <a:blip r:embed="rId4"/>
          <a:stretch>
            <a:fillRect/>
          </a:stretch>
        </p:blipFill>
        <p:spPr>
          <a:xfrm>
            <a:off x="814039" y="2430042"/>
            <a:ext cx="1767226" cy="2356301"/>
          </a:xfrm>
          <a:prstGeom prst="rect">
            <a:avLst/>
          </a:prstGeom>
        </p:spPr>
      </p:pic>
      <p:sp>
        <p:nvSpPr>
          <p:cNvPr id="5" name="文本框 4">
            <a:extLst>
              <a:ext uri="{FF2B5EF4-FFF2-40B4-BE49-F238E27FC236}">
                <a16:creationId xmlns:a16="http://schemas.microsoft.com/office/drawing/2014/main" id="{BFCDA02C-C493-94BA-6311-E57C11A45115}"/>
              </a:ext>
            </a:extLst>
          </p:cNvPr>
          <p:cNvSpPr txBox="1"/>
          <p:nvPr/>
        </p:nvSpPr>
        <p:spPr>
          <a:xfrm>
            <a:off x="1374486" y="4878971"/>
            <a:ext cx="646331" cy="369332"/>
          </a:xfrm>
          <a:prstGeom prst="rect">
            <a:avLst/>
          </a:prstGeom>
          <a:noFill/>
        </p:spPr>
        <p:txBody>
          <a:bodyPr wrap="none" rtlCol="0">
            <a:spAutoFit/>
          </a:bodyPr>
          <a:lstStyle/>
          <a:p>
            <a:r>
              <a:rPr kumimoji="1" lang="zh-CN" altLang="en-US" dirty="0"/>
              <a:t>张妍</a:t>
            </a:r>
          </a:p>
        </p:txBody>
      </p:sp>
      <p:pic>
        <p:nvPicPr>
          <p:cNvPr id="9" name="图片 8">
            <a:extLst>
              <a:ext uri="{FF2B5EF4-FFF2-40B4-BE49-F238E27FC236}">
                <a16:creationId xmlns:a16="http://schemas.microsoft.com/office/drawing/2014/main" id="{0F757667-55E9-E425-FE5C-402652699A93}"/>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0" name="Picture 5" descr="Z:\e\建院\logo\uplogo copy.png">
            <a:extLst>
              <a:ext uri="{FF2B5EF4-FFF2-40B4-BE49-F238E27FC236}">
                <a16:creationId xmlns:a16="http://schemas.microsoft.com/office/drawing/2014/main" id="{7994E799-3911-059D-935A-C5210117A6E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52704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Automated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F2088F91-6AD8-9780-C4A5-64676A7BE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202" y="3855282"/>
            <a:ext cx="2118922" cy="16303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2B8DF2AB-25DC-DA49-7D06-A9ABD19AA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97" y="1717379"/>
            <a:ext cx="2809078" cy="2161308"/>
          </a:xfrm>
          <a:prstGeom prst="rect">
            <a:avLst/>
          </a:prstGeom>
          <a:noFill/>
          <a:extLst>
            <a:ext uri="{909E8E84-426E-40DD-AFC4-6F175D3DCCD1}">
              <a14:hiddenFill xmlns:a14="http://schemas.microsoft.com/office/drawing/2010/main">
                <a:solidFill>
                  <a:srgbClr val="FFFFFF"/>
                </a:solidFill>
              </a14:hiddenFill>
            </a:ext>
          </a:extLst>
        </p:spPr>
      </p:pic>
      <p:sp>
        <p:nvSpPr>
          <p:cNvPr id="27" name="椭圆 26">
            <a:extLst>
              <a:ext uri="{FF2B5EF4-FFF2-40B4-BE49-F238E27FC236}">
                <a16:creationId xmlns:a16="http://schemas.microsoft.com/office/drawing/2014/main" id="{70EF4A06-757C-1900-A49D-B993C84010BA}"/>
              </a:ext>
            </a:extLst>
          </p:cNvPr>
          <p:cNvSpPr/>
          <p:nvPr/>
        </p:nvSpPr>
        <p:spPr>
          <a:xfrm>
            <a:off x="1169188" y="2819906"/>
            <a:ext cx="300941" cy="2949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BC4BF3B0-502E-12A7-2BBB-1EBEDAD48479}"/>
              </a:ext>
            </a:extLst>
          </p:cNvPr>
          <p:cNvSpPr/>
          <p:nvPr/>
        </p:nvSpPr>
        <p:spPr>
          <a:xfrm>
            <a:off x="2388155" y="2783962"/>
            <a:ext cx="300941" cy="2949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箭头连接符 28">
            <a:extLst>
              <a:ext uri="{FF2B5EF4-FFF2-40B4-BE49-F238E27FC236}">
                <a16:creationId xmlns:a16="http://schemas.microsoft.com/office/drawing/2014/main" id="{080E5D49-5F08-B726-D9CF-C7FCB08E42BA}"/>
              </a:ext>
            </a:extLst>
          </p:cNvPr>
          <p:cNvCxnSpPr>
            <a:cxnSpLocks/>
            <a:endCxn id="27" idx="1"/>
          </p:cNvCxnSpPr>
          <p:nvPr/>
        </p:nvCxnSpPr>
        <p:spPr>
          <a:xfrm>
            <a:off x="836872" y="2485684"/>
            <a:ext cx="376388" cy="377423"/>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E30D64D6-B84A-A546-5AAF-94AF163E15C0}"/>
              </a:ext>
            </a:extLst>
          </p:cNvPr>
          <p:cNvCxnSpPr>
            <a:cxnSpLocks/>
          </p:cNvCxnSpPr>
          <p:nvPr/>
        </p:nvCxnSpPr>
        <p:spPr>
          <a:xfrm>
            <a:off x="2029414" y="2420610"/>
            <a:ext cx="376388" cy="377423"/>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406BD1BE-5D0D-B0D4-447B-023ADCFCB825}"/>
              </a:ext>
            </a:extLst>
          </p:cNvPr>
          <p:cNvCxnSpPr/>
          <p:nvPr/>
        </p:nvCxnSpPr>
        <p:spPr>
          <a:xfrm>
            <a:off x="3382812" y="2967402"/>
            <a:ext cx="987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2">
            <a:extLst>
              <a:ext uri="{FF2B5EF4-FFF2-40B4-BE49-F238E27FC236}">
                <a16:creationId xmlns:a16="http://schemas.microsoft.com/office/drawing/2014/main" id="{DD1E3F67-F339-FBD5-1175-ED139BEA2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202" y="1953507"/>
            <a:ext cx="2118922" cy="1630301"/>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线箭头连接符 32">
            <a:extLst>
              <a:ext uri="{FF2B5EF4-FFF2-40B4-BE49-F238E27FC236}">
                <a16:creationId xmlns:a16="http://schemas.microsoft.com/office/drawing/2014/main" id="{660F333A-475B-5130-CF54-2896CBCCA035}"/>
              </a:ext>
            </a:extLst>
          </p:cNvPr>
          <p:cNvCxnSpPr/>
          <p:nvPr/>
        </p:nvCxnSpPr>
        <p:spPr>
          <a:xfrm flipV="1">
            <a:off x="5718039" y="2002699"/>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3CE55936-AC6E-771C-A381-3960DE5B5895}"/>
              </a:ext>
            </a:extLst>
          </p:cNvPr>
          <p:cNvCxnSpPr/>
          <p:nvPr/>
        </p:nvCxnSpPr>
        <p:spPr>
          <a:xfrm flipV="1">
            <a:off x="6018982" y="2185229"/>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2EC53F02-42BE-F701-8B68-8E57C05C4F61}"/>
              </a:ext>
            </a:extLst>
          </p:cNvPr>
          <p:cNvCxnSpPr/>
          <p:nvPr/>
        </p:nvCxnSpPr>
        <p:spPr>
          <a:xfrm flipV="1">
            <a:off x="5417097" y="1973275"/>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EA5925AE-7DAB-01B5-5793-29AE72A0456B}"/>
              </a:ext>
            </a:extLst>
          </p:cNvPr>
          <p:cNvCxnSpPr/>
          <p:nvPr/>
        </p:nvCxnSpPr>
        <p:spPr>
          <a:xfrm flipV="1">
            <a:off x="6176607" y="2403980"/>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80463D23-880E-61C0-F5D2-2F7CC5275CCC}"/>
              </a:ext>
            </a:extLst>
          </p:cNvPr>
          <p:cNvCxnSpPr/>
          <p:nvPr/>
        </p:nvCxnSpPr>
        <p:spPr>
          <a:xfrm flipV="1">
            <a:off x="6172380" y="2700726"/>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F1823AAF-9BA8-57A0-80B6-79040C4ACF4B}"/>
              </a:ext>
            </a:extLst>
          </p:cNvPr>
          <p:cNvCxnSpPr/>
          <p:nvPr/>
        </p:nvCxnSpPr>
        <p:spPr>
          <a:xfrm flipV="1">
            <a:off x="5897447" y="3082565"/>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C882AEDA-24CF-EB6D-AF61-FDD90B84E250}"/>
              </a:ext>
            </a:extLst>
          </p:cNvPr>
          <p:cNvCxnSpPr/>
          <p:nvPr/>
        </p:nvCxnSpPr>
        <p:spPr>
          <a:xfrm flipV="1">
            <a:off x="5618287" y="2834064"/>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0AB1AF70-3CF5-290C-742E-613B34D4B466}"/>
              </a:ext>
            </a:extLst>
          </p:cNvPr>
          <p:cNvCxnSpPr/>
          <p:nvPr/>
        </p:nvCxnSpPr>
        <p:spPr>
          <a:xfrm flipV="1">
            <a:off x="5220452" y="2778541"/>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357612C-4FCC-F55C-FE72-48E0036FDF33}"/>
              </a:ext>
            </a:extLst>
          </p:cNvPr>
          <p:cNvCxnSpPr/>
          <p:nvPr/>
        </p:nvCxnSpPr>
        <p:spPr>
          <a:xfrm flipV="1">
            <a:off x="4802560" y="2605451"/>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2">
            <a:extLst>
              <a:ext uri="{FF2B5EF4-FFF2-40B4-BE49-F238E27FC236}">
                <a16:creationId xmlns:a16="http://schemas.microsoft.com/office/drawing/2014/main" id="{579B52AF-BDC4-77BE-7C1D-736E4E535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435" y="3981010"/>
            <a:ext cx="2084346" cy="1603698"/>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a:extLst>
              <a:ext uri="{FF2B5EF4-FFF2-40B4-BE49-F238E27FC236}">
                <a16:creationId xmlns:a16="http://schemas.microsoft.com/office/drawing/2014/main" id="{D35540DE-2310-E7C2-B75B-DABB48499516}"/>
              </a:ext>
            </a:extLst>
          </p:cNvPr>
          <p:cNvSpPr txBox="1"/>
          <p:nvPr/>
        </p:nvSpPr>
        <p:spPr>
          <a:xfrm>
            <a:off x="444454" y="1833502"/>
            <a:ext cx="1335830" cy="646331"/>
          </a:xfrm>
          <a:prstGeom prst="rect">
            <a:avLst/>
          </a:prstGeom>
          <a:noFill/>
        </p:spPr>
        <p:txBody>
          <a:bodyPr wrap="square" rtlCol="0">
            <a:spAutoFit/>
          </a:bodyPr>
          <a:lstStyle/>
          <a:p>
            <a:r>
              <a:rPr kumimoji="1" lang="en-US" altLang="zh-CN" dirty="0"/>
              <a:t>Control</a:t>
            </a:r>
            <a:r>
              <a:rPr kumimoji="1" lang="zh-CN" altLang="en-US" dirty="0"/>
              <a:t> </a:t>
            </a:r>
            <a:r>
              <a:rPr kumimoji="1" lang="en-US" altLang="zh-CN" dirty="0"/>
              <a:t>law</a:t>
            </a:r>
            <a:endParaRPr kumimoji="1" lang="zh-CN" altLang="en-US" dirty="0"/>
          </a:p>
        </p:txBody>
      </p:sp>
      <p:cxnSp>
        <p:nvCxnSpPr>
          <p:cNvPr id="44" name="直线箭头连接符 43">
            <a:extLst>
              <a:ext uri="{FF2B5EF4-FFF2-40B4-BE49-F238E27FC236}">
                <a16:creationId xmlns:a16="http://schemas.microsoft.com/office/drawing/2014/main" id="{610DC89C-738E-8ABC-32E5-319276CA0502}"/>
              </a:ext>
            </a:extLst>
          </p:cNvPr>
          <p:cNvCxnSpPr>
            <a:cxnSpLocks/>
          </p:cNvCxnSpPr>
          <p:nvPr/>
        </p:nvCxnSpPr>
        <p:spPr>
          <a:xfrm>
            <a:off x="1167842" y="4419964"/>
            <a:ext cx="376388" cy="377423"/>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3972EA4A-23D9-F996-EEFA-76F11B222739}"/>
              </a:ext>
            </a:extLst>
          </p:cNvPr>
          <p:cNvCxnSpPr>
            <a:cxnSpLocks/>
          </p:cNvCxnSpPr>
          <p:nvPr/>
        </p:nvCxnSpPr>
        <p:spPr>
          <a:xfrm>
            <a:off x="2030196" y="4440392"/>
            <a:ext cx="376388" cy="377423"/>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42A16F39-99D0-57F0-ECCB-D9C16240D522}"/>
              </a:ext>
            </a:extLst>
          </p:cNvPr>
          <p:cNvSpPr txBox="1"/>
          <p:nvPr/>
        </p:nvSpPr>
        <p:spPr>
          <a:xfrm>
            <a:off x="499927" y="3959867"/>
            <a:ext cx="1335830" cy="646331"/>
          </a:xfrm>
          <a:prstGeom prst="rect">
            <a:avLst/>
          </a:prstGeom>
          <a:noFill/>
        </p:spPr>
        <p:txBody>
          <a:bodyPr wrap="square" rtlCol="0">
            <a:spAutoFit/>
          </a:bodyPr>
          <a:lstStyle/>
          <a:p>
            <a:r>
              <a:rPr kumimoji="1" lang="en-US" altLang="zh-CN" dirty="0"/>
              <a:t>Control</a:t>
            </a:r>
            <a:r>
              <a:rPr kumimoji="1" lang="zh-CN" altLang="en-US" dirty="0"/>
              <a:t> </a:t>
            </a:r>
            <a:r>
              <a:rPr kumimoji="1" lang="en-US" altLang="zh-CN" dirty="0"/>
              <a:t>law</a:t>
            </a:r>
            <a:endParaRPr kumimoji="1" lang="zh-CN" altLang="en-US" dirty="0"/>
          </a:p>
        </p:txBody>
      </p:sp>
      <p:cxnSp>
        <p:nvCxnSpPr>
          <p:cNvPr id="47" name="直线箭头连接符 46">
            <a:extLst>
              <a:ext uri="{FF2B5EF4-FFF2-40B4-BE49-F238E27FC236}">
                <a16:creationId xmlns:a16="http://schemas.microsoft.com/office/drawing/2014/main" id="{24752C4D-1716-0D07-165F-CB7518F7CC97}"/>
              </a:ext>
            </a:extLst>
          </p:cNvPr>
          <p:cNvCxnSpPr/>
          <p:nvPr/>
        </p:nvCxnSpPr>
        <p:spPr>
          <a:xfrm>
            <a:off x="3382812" y="4817815"/>
            <a:ext cx="987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7532F493-FF58-3407-C5D9-B3687BE1329C}"/>
              </a:ext>
            </a:extLst>
          </p:cNvPr>
          <p:cNvCxnSpPr/>
          <p:nvPr/>
        </p:nvCxnSpPr>
        <p:spPr>
          <a:xfrm flipV="1">
            <a:off x="5680455" y="3934343"/>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37BEAE6-1FEE-89CA-9675-7211F854BA74}"/>
              </a:ext>
            </a:extLst>
          </p:cNvPr>
          <p:cNvCxnSpPr/>
          <p:nvPr/>
        </p:nvCxnSpPr>
        <p:spPr>
          <a:xfrm flipV="1">
            <a:off x="5981398" y="4116873"/>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A6AABA06-66CB-93B5-04C0-5DCDCF2586BD}"/>
              </a:ext>
            </a:extLst>
          </p:cNvPr>
          <p:cNvCxnSpPr/>
          <p:nvPr/>
        </p:nvCxnSpPr>
        <p:spPr>
          <a:xfrm flipV="1">
            <a:off x="5379513" y="3904919"/>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B18188F3-C1C2-2214-04A6-AB4C6E60A5CD}"/>
              </a:ext>
            </a:extLst>
          </p:cNvPr>
          <p:cNvCxnSpPr/>
          <p:nvPr/>
        </p:nvCxnSpPr>
        <p:spPr>
          <a:xfrm flipV="1">
            <a:off x="6139023" y="4335624"/>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C18F371F-A232-907F-EC69-0E7E47ED24FA}"/>
              </a:ext>
            </a:extLst>
          </p:cNvPr>
          <p:cNvCxnSpPr/>
          <p:nvPr/>
        </p:nvCxnSpPr>
        <p:spPr>
          <a:xfrm flipV="1">
            <a:off x="6134796" y="4632370"/>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34BD4062-EDE2-77A2-9C93-0BD9E0B5C555}"/>
              </a:ext>
            </a:extLst>
          </p:cNvPr>
          <p:cNvCxnSpPr/>
          <p:nvPr/>
        </p:nvCxnSpPr>
        <p:spPr>
          <a:xfrm flipV="1">
            <a:off x="5859863" y="5014209"/>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54166E3-0B7B-1F97-9565-4D7BB4C46651}"/>
              </a:ext>
            </a:extLst>
          </p:cNvPr>
          <p:cNvCxnSpPr/>
          <p:nvPr/>
        </p:nvCxnSpPr>
        <p:spPr>
          <a:xfrm flipV="1">
            <a:off x="5580703" y="4765708"/>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0E5521D0-88B3-2A56-ECF5-A5FA76C08EF4}"/>
              </a:ext>
            </a:extLst>
          </p:cNvPr>
          <p:cNvCxnSpPr/>
          <p:nvPr/>
        </p:nvCxnSpPr>
        <p:spPr>
          <a:xfrm flipV="1">
            <a:off x="5182868" y="4710185"/>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1D85409-543C-6EDE-4F9F-3D904A9C56CF}"/>
              </a:ext>
            </a:extLst>
          </p:cNvPr>
          <p:cNvCxnSpPr/>
          <p:nvPr/>
        </p:nvCxnSpPr>
        <p:spPr>
          <a:xfrm flipV="1">
            <a:off x="4764976" y="4537095"/>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941CA4EA-DC3C-BC36-8CAA-F33148BD86CE}"/>
              </a:ext>
            </a:extLst>
          </p:cNvPr>
          <p:cNvSpPr txBox="1"/>
          <p:nvPr/>
        </p:nvSpPr>
        <p:spPr>
          <a:xfrm>
            <a:off x="6768284" y="2782736"/>
            <a:ext cx="1214474" cy="369332"/>
          </a:xfrm>
          <a:prstGeom prst="rect">
            <a:avLst/>
          </a:prstGeom>
          <a:noFill/>
        </p:spPr>
        <p:txBody>
          <a:bodyPr wrap="square" rtlCol="0">
            <a:spAutoFit/>
          </a:bodyPr>
          <a:lstStyle/>
          <a:p>
            <a:r>
              <a:rPr kumimoji="1" lang="en-US" altLang="zh-CN" dirty="0"/>
              <a:t>Learned</a:t>
            </a:r>
            <a:endParaRPr kumimoji="1" lang="zh-CN" altLang="en-US" dirty="0"/>
          </a:p>
        </p:txBody>
      </p:sp>
      <p:sp>
        <p:nvSpPr>
          <p:cNvPr id="58" name="文本框 57">
            <a:extLst>
              <a:ext uri="{FF2B5EF4-FFF2-40B4-BE49-F238E27FC236}">
                <a16:creationId xmlns:a16="http://schemas.microsoft.com/office/drawing/2014/main" id="{FF1B03DE-C5AB-7D67-05B1-07539656698C}"/>
              </a:ext>
            </a:extLst>
          </p:cNvPr>
          <p:cNvSpPr txBox="1"/>
          <p:nvPr/>
        </p:nvSpPr>
        <p:spPr>
          <a:xfrm>
            <a:off x="6846314" y="4563309"/>
            <a:ext cx="1132076" cy="369332"/>
          </a:xfrm>
          <a:prstGeom prst="rect">
            <a:avLst/>
          </a:prstGeom>
          <a:noFill/>
        </p:spPr>
        <p:txBody>
          <a:bodyPr wrap="square" rtlCol="0">
            <a:spAutoFit/>
          </a:bodyPr>
          <a:lstStyle/>
          <a:p>
            <a:r>
              <a:rPr kumimoji="1" lang="en-US" altLang="zh-CN" dirty="0"/>
              <a:t>Real</a:t>
            </a:r>
            <a:endParaRPr kumimoji="1" lang="zh-CN" altLang="en-US" dirty="0"/>
          </a:p>
        </p:txBody>
      </p:sp>
      <p:pic>
        <p:nvPicPr>
          <p:cNvPr id="59" name="图片 58">
            <a:extLst>
              <a:ext uri="{FF2B5EF4-FFF2-40B4-BE49-F238E27FC236}">
                <a16:creationId xmlns:a16="http://schemas.microsoft.com/office/drawing/2014/main" id="{44B6C644-451B-68A0-A4CC-1D3B03C2EB2A}"/>
              </a:ext>
            </a:extLst>
          </p:cNvPr>
          <p:cNvPicPr>
            <a:picLocks noChangeAspect="1"/>
          </p:cNvPicPr>
          <p:nvPr/>
        </p:nvPicPr>
        <p:blipFill>
          <a:blip r:embed="rId4"/>
          <a:stretch>
            <a:fillRect/>
          </a:stretch>
        </p:blipFill>
        <p:spPr>
          <a:xfrm>
            <a:off x="8062736" y="1812829"/>
            <a:ext cx="4029010" cy="3486643"/>
          </a:xfrm>
          <a:prstGeom prst="rect">
            <a:avLst/>
          </a:prstGeom>
        </p:spPr>
      </p:pic>
      <p:sp>
        <p:nvSpPr>
          <p:cNvPr id="60" name="矩形 59">
            <a:extLst>
              <a:ext uri="{FF2B5EF4-FFF2-40B4-BE49-F238E27FC236}">
                <a16:creationId xmlns:a16="http://schemas.microsoft.com/office/drawing/2014/main" id="{C56372E9-7B44-1137-78F3-F5362C16DA26}"/>
              </a:ext>
            </a:extLst>
          </p:cNvPr>
          <p:cNvSpPr/>
          <p:nvPr/>
        </p:nvSpPr>
        <p:spPr>
          <a:xfrm>
            <a:off x="635619" y="6362082"/>
            <a:ext cx="9034850" cy="369332"/>
          </a:xfrm>
          <a:prstGeom prst="rect">
            <a:avLst/>
          </a:prstGeom>
        </p:spPr>
        <p:txBody>
          <a:bodyPr wrap="squar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2" name="图片 1">
            <a:extLst>
              <a:ext uri="{FF2B5EF4-FFF2-40B4-BE49-F238E27FC236}">
                <a16:creationId xmlns:a16="http://schemas.microsoft.com/office/drawing/2014/main" id="{FD2BC2ED-1A59-EBB0-FC14-DCE2FA13456D}"/>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C02D5CD2-3EE8-980E-BACC-ED44A5C7B8D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1060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3953</Words>
  <Application>Microsoft Macintosh PowerPoint</Application>
  <PresentationFormat>宽屏</PresentationFormat>
  <Paragraphs>650</Paragraphs>
  <Slides>128</Slides>
  <Notes>127</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128</vt:i4>
      </vt:variant>
    </vt:vector>
  </HeadingPairs>
  <TitlesOfParts>
    <vt:vector size="148" baseType="lpstr">
      <vt:lpstr>-apple-system</vt:lpstr>
      <vt:lpstr>STKaiti</vt:lpstr>
      <vt:lpstr>微软雅黑</vt:lpstr>
      <vt:lpstr>Harding</vt:lpstr>
      <vt:lpstr>NimbusRomNo9L</vt:lpstr>
      <vt:lpstr>Songti SC</vt:lpstr>
      <vt:lpstr>Source Han Sans CN</vt:lpstr>
      <vt:lpstr>suxingme</vt:lpstr>
      <vt:lpstr>wf_segoe-ui_normal</vt:lpstr>
      <vt:lpstr>Arial</vt:lpstr>
      <vt:lpstr>Calibri</vt:lpstr>
      <vt:lpstr>Calibri Light</vt:lpstr>
      <vt:lpstr>Cambria Math</vt:lpstr>
      <vt:lpstr>Sagona Book</vt:lpstr>
      <vt:lpstr>Source Sans Pro</vt:lpstr>
      <vt:lpstr>Wingdings</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2025-02-24T13:24:44Z</dcterms:modified>
  <cp:category/>
</cp:coreProperties>
</file>